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2" r:id="rId1"/>
  </p:sldMasterIdLst>
  <p:notesMasterIdLst>
    <p:notesMasterId r:id="rId18"/>
  </p:notesMasterIdLst>
  <p:sldIdLst>
    <p:sldId id="256" r:id="rId2"/>
    <p:sldId id="275" r:id="rId3"/>
    <p:sldId id="265" r:id="rId4"/>
    <p:sldId id="276" r:id="rId5"/>
    <p:sldId id="283" r:id="rId6"/>
    <p:sldId id="284" r:id="rId7"/>
    <p:sldId id="282" r:id="rId8"/>
    <p:sldId id="285" r:id="rId9"/>
    <p:sldId id="286" r:id="rId10"/>
    <p:sldId id="288" r:id="rId11"/>
    <p:sldId id="290" r:id="rId12"/>
    <p:sldId id="287" r:id="rId13"/>
    <p:sldId id="291" r:id="rId14"/>
    <p:sldId id="292" r:id="rId15"/>
    <p:sldId id="293" r:id="rId16"/>
    <p:sldId id="274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D5785DDB-C416-41DD-A490-7DB17C1B413E}">
          <p14:sldIdLst>
            <p14:sldId id="256"/>
            <p14:sldId id="275"/>
            <p14:sldId id="265"/>
            <p14:sldId id="276"/>
            <p14:sldId id="283"/>
            <p14:sldId id="284"/>
            <p14:sldId id="282"/>
            <p14:sldId id="285"/>
            <p14:sldId id="286"/>
          </p14:sldIdLst>
        </p14:section>
        <p14:section name="Раздел без заголовка" id="{D7908502-92A4-4409-A83C-E1F49EC14953}">
          <p14:sldIdLst>
            <p14:sldId id="288"/>
            <p14:sldId id="290"/>
            <p14:sldId id="287"/>
            <p14:sldId id="291"/>
            <p14:sldId id="292"/>
            <p14:sldId id="293"/>
            <p14:sldId id="27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Виктория Коротенко" initials="ВК" lastIdx="1" clrIdx="0">
    <p:extLst>
      <p:ext uri="{19B8F6BF-5375-455C-9EA6-DF929625EA0E}">
        <p15:presenceInfo xmlns:p15="http://schemas.microsoft.com/office/powerpoint/2012/main" userId="Виктория Коротенко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F5DC"/>
    <a:srgbClr val="FFFFDE"/>
    <a:srgbClr val="BCBD8B"/>
    <a:srgbClr val="6B8F23"/>
    <a:srgbClr val="6B8E23"/>
    <a:srgbClr val="FEFA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40" autoAdjust="0"/>
    <p:restoredTop sz="95165" autoAdjust="0"/>
  </p:normalViewPr>
  <p:slideViewPr>
    <p:cSldViewPr snapToGrid="0">
      <p:cViewPr varScale="1">
        <p:scale>
          <a:sx n="85" d="100"/>
          <a:sy n="85" d="100"/>
        </p:scale>
        <p:origin x="54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72C04F2-2FF8-416E-86BD-B46F34E9922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ECCC49C-D4B1-4053-BB10-E6803A82F198}">
      <dgm:prSet cust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sz="2000" b="1" i="0" dirty="0">
              <a:solidFill>
                <a:schemeClr val="tx1"/>
              </a:solidFill>
              <a:latin typeface="Book Antiqua" panose="02040602050305030304" pitchFamily="18" charset="0"/>
            </a:rPr>
            <a:t>Модуль 3 —</a:t>
          </a:r>
          <a:r>
            <a:rPr lang="ru-RU" sz="2000" b="0" i="0" dirty="0">
              <a:solidFill>
                <a:schemeClr val="tx1"/>
              </a:solidFill>
              <a:latin typeface="Book Antiqua" panose="02040602050305030304" pitchFamily="18" charset="0"/>
            </a:rPr>
            <a:t> «золотой центр» досье CTD</a:t>
          </a:r>
          <a:endParaRPr lang="ru-RU" sz="20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 Antiqua" panose="02040602050305030304" pitchFamily="18" charset="0"/>
          </a:endParaRPr>
        </a:p>
      </dgm:t>
    </dgm:pt>
    <dgm:pt modelId="{3180E4A1-1940-445F-A0FA-2153AA98E64E}" type="parTrans" cxnId="{9160E606-528D-49F9-8415-4814331AE34D}">
      <dgm:prSet/>
      <dgm:spPr/>
      <dgm:t>
        <a:bodyPr/>
        <a:lstStyle/>
        <a:p>
          <a:endParaRPr lang="ru-RU"/>
        </a:p>
      </dgm:t>
    </dgm:pt>
    <dgm:pt modelId="{16FA3CA3-4914-41BC-B084-13529B9B4828}" type="sibTrans" cxnId="{9160E606-528D-49F9-8415-4814331AE34D}">
      <dgm:prSet/>
      <dgm:spPr/>
      <dgm:t>
        <a:bodyPr/>
        <a:lstStyle/>
        <a:p>
          <a:endParaRPr lang="ru-RU"/>
        </a:p>
      </dgm:t>
    </dgm:pt>
    <dgm:pt modelId="{63E902FE-6C27-4745-A027-1BA0590AA173}">
      <dgm:prSet cust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sz="1800" b="1" i="0" dirty="0">
              <a:solidFill>
                <a:schemeClr val="tx1"/>
              </a:solidFill>
              <a:latin typeface="Book Antiqua" panose="02040602050305030304" pitchFamily="18" charset="0"/>
            </a:rPr>
            <a:t>Частая ошибка:</a:t>
          </a:r>
          <a:r>
            <a:rPr lang="ru-RU" sz="1800" b="0" i="0" dirty="0">
              <a:solidFill>
                <a:schemeClr val="tx1"/>
              </a:solidFill>
              <a:latin typeface="Book Antiqua" panose="02040602050305030304" pitchFamily="18" charset="0"/>
            </a:rPr>
            <a:t> Рассогласование между Резюме по качеству (Модуль 2) и данными Модуля 3</a:t>
          </a:r>
          <a:endParaRPr lang="ru-RU" sz="18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 Antiqua" panose="02040602050305030304" pitchFamily="18" charset="0"/>
          </a:endParaRPr>
        </a:p>
      </dgm:t>
    </dgm:pt>
    <dgm:pt modelId="{72CBCCE1-7CB4-4DC4-AE26-6E8549F5B84D}" type="parTrans" cxnId="{E2FBCA84-93DE-4EAD-B14A-B3702A50A7BD}">
      <dgm:prSet/>
      <dgm:spPr/>
      <dgm:t>
        <a:bodyPr/>
        <a:lstStyle/>
        <a:p>
          <a:endParaRPr lang="ru-RU"/>
        </a:p>
      </dgm:t>
    </dgm:pt>
    <dgm:pt modelId="{4F8CB5CA-AEFA-4D62-84F5-28BC7DBC086C}" type="sibTrans" cxnId="{E2FBCA84-93DE-4EAD-B14A-B3702A50A7BD}">
      <dgm:prSet/>
      <dgm:spPr/>
      <dgm:t>
        <a:bodyPr/>
        <a:lstStyle/>
        <a:p>
          <a:endParaRPr lang="ru-RU"/>
        </a:p>
      </dgm:t>
    </dgm:pt>
    <dgm:pt modelId="{F6F5B2ED-B2ED-4DCF-9607-0BA1B6898D5D}">
      <dgm:prSet cust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l"/>
          <a:r>
            <a:rPr lang="ru-RU" sz="1800" b="1" i="0" dirty="0">
              <a:solidFill>
                <a:schemeClr val="tx1"/>
              </a:solidFill>
              <a:latin typeface="Book Antiqua" panose="02040602050305030304" pitchFamily="18" charset="0"/>
            </a:rPr>
            <a:t>Решение:</a:t>
          </a:r>
          <a:r>
            <a:rPr lang="ru-RU" sz="1800" b="0" i="0" dirty="0">
              <a:solidFill>
                <a:schemeClr val="tx1"/>
              </a:solidFill>
              <a:latin typeface="Book Antiqua" panose="02040602050305030304" pitchFamily="18" charset="0"/>
            </a:rPr>
            <a:t> Превращаем Резюме по качеству в дорожную карту для эксперта, а не в формальность</a:t>
          </a:r>
          <a:endParaRPr lang="ru-RU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 Antiqua" panose="02040602050305030304" pitchFamily="18" charset="0"/>
          </a:endParaRPr>
        </a:p>
      </dgm:t>
    </dgm:pt>
    <dgm:pt modelId="{7CE60E25-A9F8-41A1-A454-72D15F662587}" type="sibTrans" cxnId="{FF2953A3-191A-43C1-A6DB-C2B8F29B7E57}">
      <dgm:prSet/>
      <dgm:spPr/>
      <dgm:t>
        <a:bodyPr/>
        <a:lstStyle/>
        <a:p>
          <a:endParaRPr lang="ru-RU"/>
        </a:p>
      </dgm:t>
    </dgm:pt>
    <dgm:pt modelId="{5B6C9325-4A39-4C9E-B2CC-44DA88FB2F09}" type="parTrans" cxnId="{FF2953A3-191A-43C1-A6DB-C2B8F29B7E57}">
      <dgm:prSet/>
      <dgm:spPr/>
      <dgm:t>
        <a:bodyPr/>
        <a:lstStyle/>
        <a:p>
          <a:endParaRPr lang="ru-RU"/>
        </a:p>
      </dgm:t>
    </dgm:pt>
    <dgm:pt modelId="{E0AB3337-20A7-49D9-AAD0-B22F467E84A6}" type="pres">
      <dgm:prSet presAssocID="{872C04F2-2FF8-416E-86BD-B46F34E99222}" presName="linear" presStyleCnt="0">
        <dgm:presLayoutVars>
          <dgm:animLvl val="lvl"/>
          <dgm:resizeHandles val="exact"/>
        </dgm:presLayoutVars>
      </dgm:prSet>
      <dgm:spPr/>
    </dgm:pt>
    <dgm:pt modelId="{E3D5509F-3687-426A-A21D-D049FCEECE66}" type="pres">
      <dgm:prSet presAssocID="{BECCC49C-D4B1-4053-BB10-E6803A82F198}" presName="parentText" presStyleLbl="node1" presStyleIdx="0" presStyleCnt="3" custScaleY="103603" custLinFactNeighborY="-10403">
        <dgm:presLayoutVars>
          <dgm:chMax val="0"/>
          <dgm:bulletEnabled val="1"/>
        </dgm:presLayoutVars>
      </dgm:prSet>
      <dgm:spPr/>
    </dgm:pt>
    <dgm:pt modelId="{455B71FA-64D3-44D8-8451-A3751A412B59}" type="pres">
      <dgm:prSet presAssocID="{16FA3CA3-4914-41BC-B084-13529B9B4828}" presName="spacer" presStyleCnt="0"/>
      <dgm:spPr/>
    </dgm:pt>
    <dgm:pt modelId="{9E8DC7AC-C72F-4ABF-89CD-B7DE68CB5B40}" type="pres">
      <dgm:prSet presAssocID="{63E902FE-6C27-4745-A027-1BA0590AA17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554D9DDC-B880-4E40-B894-E87B041511E5}" type="pres">
      <dgm:prSet presAssocID="{4F8CB5CA-AEFA-4D62-84F5-28BC7DBC086C}" presName="spacer" presStyleCnt="0"/>
      <dgm:spPr/>
    </dgm:pt>
    <dgm:pt modelId="{F4C1B78F-50B3-41A4-96CD-414B0798ACE5}" type="pres">
      <dgm:prSet presAssocID="{F6F5B2ED-B2ED-4DCF-9607-0BA1B6898D5D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9160E606-528D-49F9-8415-4814331AE34D}" srcId="{872C04F2-2FF8-416E-86BD-B46F34E99222}" destId="{BECCC49C-D4B1-4053-BB10-E6803A82F198}" srcOrd="0" destOrd="0" parTransId="{3180E4A1-1940-445F-A0FA-2153AA98E64E}" sibTransId="{16FA3CA3-4914-41BC-B084-13529B9B4828}"/>
    <dgm:cxn modelId="{DE997332-F838-4C0A-9C40-F09AD56DD7BA}" type="presOf" srcId="{63E902FE-6C27-4745-A027-1BA0590AA173}" destId="{9E8DC7AC-C72F-4ABF-89CD-B7DE68CB5B40}" srcOrd="0" destOrd="0" presId="urn:microsoft.com/office/officeart/2005/8/layout/vList2"/>
    <dgm:cxn modelId="{ADD62949-D8A0-4F3F-A12F-55C8458DCFC4}" type="presOf" srcId="{F6F5B2ED-B2ED-4DCF-9607-0BA1B6898D5D}" destId="{F4C1B78F-50B3-41A4-96CD-414B0798ACE5}" srcOrd="0" destOrd="0" presId="urn:microsoft.com/office/officeart/2005/8/layout/vList2"/>
    <dgm:cxn modelId="{F62F1071-24BE-4081-A1F2-18D5BE7B3861}" type="presOf" srcId="{872C04F2-2FF8-416E-86BD-B46F34E99222}" destId="{E0AB3337-20A7-49D9-AAD0-B22F467E84A6}" srcOrd="0" destOrd="0" presId="urn:microsoft.com/office/officeart/2005/8/layout/vList2"/>
    <dgm:cxn modelId="{E2FBCA84-93DE-4EAD-B14A-B3702A50A7BD}" srcId="{872C04F2-2FF8-416E-86BD-B46F34E99222}" destId="{63E902FE-6C27-4745-A027-1BA0590AA173}" srcOrd="1" destOrd="0" parTransId="{72CBCCE1-7CB4-4DC4-AE26-6E8549F5B84D}" sibTransId="{4F8CB5CA-AEFA-4D62-84F5-28BC7DBC086C}"/>
    <dgm:cxn modelId="{FF2953A3-191A-43C1-A6DB-C2B8F29B7E57}" srcId="{872C04F2-2FF8-416E-86BD-B46F34E99222}" destId="{F6F5B2ED-B2ED-4DCF-9607-0BA1B6898D5D}" srcOrd="2" destOrd="0" parTransId="{5B6C9325-4A39-4C9E-B2CC-44DA88FB2F09}" sibTransId="{7CE60E25-A9F8-41A1-A454-72D15F662587}"/>
    <dgm:cxn modelId="{F298F0E5-E97D-4739-8807-3E91CECDE86E}" type="presOf" srcId="{BECCC49C-D4B1-4053-BB10-E6803A82F198}" destId="{E3D5509F-3687-426A-A21D-D049FCEECE66}" srcOrd="0" destOrd="0" presId="urn:microsoft.com/office/officeart/2005/8/layout/vList2"/>
    <dgm:cxn modelId="{492D2A4E-19E0-46F6-9059-B4DC9B3A0BAA}" type="presParOf" srcId="{E0AB3337-20A7-49D9-AAD0-B22F467E84A6}" destId="{E3D5509F-3687-426A-A21D-D049FCEECE66}" srcOrd="0" destOrd="0" presId="urn:microsoft.com/office/officeart/2005/8/layout/vList2"/>
    <dgm:cxn modelId="{1A17FE4F-A3FC-476C-87A9-094020DF9B24}" type="presParOf" srcId="{E0AB3337-20A7-49D9-AAD0-B22F467E84A6}" destId="{455B71FA-64D3-44D8-8451-A3751A412B59}" srcOrd="1" destOrd="0" presId="urn:microsoft.com/office/officeart/2005/8/layout/vList2"/>
    <dgm:cxn modelId="{B416C0B3-6E77-4B28-8388-0B8827EDB3DC}" type="presParOf" srcId="{E0AB3337-20A7-49D9-AAD0-B22F467E84A6}" destId="{9E8DC7AC-C72F-4ABF-89CD-B7DE68CB5B40}" srcOrd="2" destOrd="0" presId="urn:microsoft.com/office/officeart/2005/8/layout/vList2"/>
    <dgm:cxn modelId="{823B19A9-58A0-418D-B2CB-40399C71BB01}" type="presParOf" srcId="{E0AB3337-20A7-49D9-AAD0-B22F467E84A6}" destId="{554D9DDC-B880-4E40-B894-E87B041511E5}" srcOrd="3" destOrd="0" presId="urn:microsoft.com/office/officeart/2005/8/layout/vList2"/>
    <dgm:cxn modelId="{48814DAF-28A4-4711-BF41-131501FAD98F}" type="presParOf" srcId="{E0AB3337-20A7-49D9-AAD0-B22F467E84A6}" destId="{F4C1B78F-50B3-41A4-96CD-414B0798ACE5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72C04F2-2FF8-416E-86BD-B46F34E9922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ECCC49C-D4B1-4053-BB10-E6803A82F198}">
      <dgm:prSet cust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sz="2000" b="0" i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rPr>
            <a:t>Ядро досье по стандартам ICH/ЕАЭС</a:t>
          </a:r>
          <a:endParaRPr lang="ru-RU" sz="2000" b="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 Antiqua" panose="02040602050305030304" pitchFamily="18" charset="0"/>
          </a:endParaRPr>
        </a:p>
      </dgm:t>
    </dgm:pt>
    <dgm:pt modelId="{3180E4A1-1940-445F-A0FA-2153AA98E64E}" type="parTrans" cxnId="{9160E606-528D-49F9-8415-4814331AE34D}">
      <dgm:prSet/>
      <dgm:spPr/>
      <dgm:t>
        <a:bodyPr/>
        <a:lstStyle/>
        <a:p>
          <a:endParaRPr lang="ru-RU"/>
        </a:p>
      </dgm:t>
    </dgm:pt>
    <dgm:pt modelId="{16FA3CA3-4914-41BC-B084-13529B9B4828}" type="sibTrans" cxnId="{9160E606-528D-49F9-8415-4814331AE34D}">
      <dgm:prSet/>
      <dgm:spPr/>
      <dgm:t>
        <a:bodyPr/>
        <a:lstStyle/>
        <a:p>
          <a:endParaRPr lang="ru-RU"/>
        </a:p>
      </dgm:t>
    </dgm:pt>
    <dgm:pt modelId="{63E902FE-6C27-4745-A027-1BA0590AA173}">
      <dgm:prSet cust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sz="2000" b="0" i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rPr>
            <a:t>Точечная адаптация под Узбекистан</a:t>
          </a:r>
          <a:endParaRPr lang="ru-RU" sz="2000" b="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 Antiqua" panose="02040602050305030304" pitchFamily="18" charset="0"/>
          </a:endParaRPr>
        </a:p>
      </dgm:t>
    </dgm:pt>
    <dgm:pt modelId="{72CBCCE1-7CB4-4DC4-AE26-6E8549F5B84D}" type="parTrans" cxnId="{E2FBCA84-93DE-4EAD-B14A-B3702A50A7BD}">
      <dgm:prSet/>
      <dgm:spPr/>
      <dgm:t>
        <a:bodyPr/>
        <a:lstStyle/>
        <a:p>
          <a:endParaRPr lang="ru-RU"/>
        </a:p>
      </dgm:t>
    </dgm:pt>
    <dgm:pt modelId="{4F8CB5CA-AEFA-4D62-84F5-28BC7DBC086C}" type="sibTrans" cxnId="{E2FBCA84-93DE-4EAD-B14A-B3702A50A7BD}">
      <dgm:prSet/>
      <dgm:spPr/>
      <dgm:t>
        <a:bodyPr/>
        <a:lstStyle/>
        <a:p>
          <a:endParaRPr lang="ru-RU"/>
        </a:p>
      </dgm:t>
    </dgm:pt>
    <dgm:pt modelId="{F6F5B2ED-B2ED-4DCF-9607-0BA1B6898D5D}">
      <dgm:prSet cust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l"/>
          <a:r>
            <a:rPr lang="ru-RU" sz="1800" b="0" i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rPr>
            <a:t>Эффект: Экономия времени и ресурсов</a:t>
          </a:r>
          <a:endParaRPr lang="ru-RU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 Antiqua" panose="02040602050305030304" pitchFamily="18" charset="0"/>
          </a:endParaRPr>
        </a:p>
      </dgm:t>
    </dgm:pt>
    <dgm:pt modelId="{7CE60E25-A9F8-41A1-A454-72D15F662587}" type="sibTrans" cxnId="{FF2953A3-191A-43C1-A6DB-C2B8F29B7E57}">
      <dgm:prSet/>
      <dgm:spPr/>
      <dgm:t>
        <a:bodyPr/>
        <a:lstStyle/>
        <a:p>
          <a:endParaRPr lang="ru-RU"/>
        </a:p>
      </dgm:t>
    </dgm:pt>
    <dgm:pt modelId="{5B6C9325-4A39-4C9E-B2CC-44DA88FB2F09}" type="parTrans" cxnId="{FF2953A3-191A-43C1-A6DB-C2B8F29B7E57}">
      <dgm:prSet/>
      <dgm:spPr/>
      <dgm:t>
        <a:bodyPr/>
        <a:lstStyle/>
        <a:p>
          <a:endParaRPr lang="ru-RU"/>
        </a:p>
      </dgm:t>
    </dgm:pt>
    <dgm:pt modelId="{E0AB3337-20A7-49D9-AAD0-B22F467E84A6}" type="pres">
      <dgm:prSet presAssocID="{872C04F2-2FF8-416E-86BD-B46F34E99222}" presName="linear" presStyleCnt="0">
        <dgm:presLayoutVars>
          <dgm:animLvl val="lvl"/>
          <dgm:resizeHandles val="exact"/>
        </dgm:presLayoutVars>
      </dgm:prSet>
      <dgm:spPr/>
    </dgm:pt>
    <dgm:pt modelId="{E3D5509F-3687-426A-A21D-D049FCEECE66}" type="pres">
      <dgm:prSet presAssocID="{BECCC49C-D4B1-4053-BB10-E6803A82F198}" presName="parentText" presStyleLbl="node1" presStyleIdx="0" presStyleCnt="3" custScaleY="103603" custLinFactNeighborY="-10403">
        <dgm:presLayoutVars>
          <dgm:chMax val="0"/>
          <dgm:bulletEnabled val="1"/>
        </dgm:presLayoutVars>
      </dgm:prSet>
      <dgm:spPr/>
    </dgm:pt>
    <dgm:pt modelId="{455B71FA-64D3-44D8-8451-A3751A412B59}" type="pres">
      <dgm:prSet presAssocID="{16FA3CA3-4914-41BC-B084-13529B9B4828}" presName="spacer" presStyleCnt="0"/>
      <dgm:spPr/>
    </dgm:pt>
    <dgm:pt modelId="{9E8DC7AC-C72F-4ABF-89CD-B7DE68CB5B40}" type="pres">
      <dgm:prSet presAssocID="{63E902FE-6C27-4745-A027-1BA0590AA17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554D9DDC-B880-4E40-B894-E87B041511E5}" type="pres">
      <dgm:prSet presAssocID="{4F8CB5CA-AEFA-4D62-84F5-28BC7DBC086C}" presName="spacer" presStyleCnt="0"/>
      <dgm:spPr/>
    </dgm:pt>
    <dgm:pt modelId="{F4C1B78F-50B3-41A4-96CD-414B0798ACE5}" type="pres">
      <dgm:prSet presAssocID="{F6F5B2ED-B2ED-4DCF-9607-0BA1B6898D5D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9160E606-528D-49F9-8415-4814331AE34D}" srcId="{872C04F2-2FF8-416E-86BD-B46F34E99222}" destId="{BECCC49C-D4B1-4053-BB10-E6803A82F198}" srcOrd="0" destOrd="0" parTransId="{3180E4A1-1940-445F-A0FA-2153AA98E64E}" sibTransId="{16FA3CA3-4914-41BC-B084-13529B9B4828}"/>
    <dgm:cxn modelId="{DE997332-F838-4C0A-9C40-F09AD56DD7BA}" type="presOf" srcId="{63E902FE-6C27-4745-A027-1BA0590AA173}" destId="{9E8DC7AC-C72F-4ABF-89CD-B7DE68CB5B40}" srcOrd="0" destOrd="0" presId="urn:microsoft.com/office/officeart/2005/8/layout/vList2"/>
    <dgm:cxn modelId="{ADD62949-D8A0-4F3F-A12F-55C8458DCFC4}" type="presOf" srcId="{F6F5B2ED-B2ED-4DCF-9607-0BA1B6898D5D}" destId="{F4C1B78F-50B3-41A4-96CD-414B0798ACE5}" srcOrd="0" destOrd="0" presId="urn:microsoft.com/office/officeart/2005/8/layout/vList2"/>
    <dgm:cxn modelId="{F62F1071-24BE-4081-A1F2-18D5BE7B3861}" type="presOf" srcId="{872C04F2-2FF8-416E-86BD-B46F34E99222}" destId="{E0AB3337-20A7-49D9-AAD0-B22F467E84A6}" srcOrd="0" destOrd="0" presId="urn:microsoft.com/office/officeart/2005/8/layout/vList2"/>
    <dgm:cxn modelId="{E2FBCA84-93DE-4EAD-B14A-B3702A50A7BD}" srcId="{872C04F2-2FF8-416E-86BD-B46F34E99222}" destId="{63E902FE-6C27-4745-A027-1BA0590AA173}" srcOrd="1" destOrd="0" parTransId="{72CBCCE1-7CB4-4DC4-AE26-6E8549F5B84D}" sibTransId="{4F8CB5CA-AEFA-4D62-84F5-28BC7DBC086C}"/>
    <dgm:cxn modelId="{FF2953A3-191A-43C1-A6DB-C2B8F29B7E57}" srcId="{872C04F2-2FF8-416E-86BD-B46F34E99222}" destId="{F6F5B2ED-B2ED-4DCF-9607-0BA1B6898D5D}" srcOrd="2" destOrd="0" parTransId="{5B6C9325-4A39-4C9E-B2CC-44DA88FB2F09}" sibTransId="{7CE60E25-A9F8-41A1-A454-72D15F662587}"/>
    <dgm:cxn modelId="{F298F0E5-E97D-4739-8807-3E91CECDE86E}" type="presOf" srcId="{BECCC49C-D4B1-4053-BB10-E6803A82F198}" destId="{E3D5509F-3687-426A-A21D-D049FCEECE66}" srcOrd="0" destOrd="0" presId="urn:microsoft.com/office/officeart/2005/8/layout/vList2"/>
    <dgm:cxn modelId="{492D2A4E-19E0-46F6-9059-B4DC9B3A0BAA}" type="presParOf" srcId="{E0AB3337-20A7-49D9-AAD0-B22F467E84A6}" destId="{E3D5509F-3687-426A-A21D-D049FCEECE66}" srcOrd="0" destOrd="0" presId="urn:microsoft.com/office/officeart/2005/8/layout/vList2"/>
    <dgm:cxn modelId="{1A17FE4F-A3FC-476C-87A9-094020DF9B24}" type="presParOf" srcId="{E0AB3337-20A7-49D9-AAD0-B22F467E84A6}" destId="{455B71FA-64D3-44D8-8451-A3751A412B59}" srcOrd="1" destOrd="0" presId="urn:microsoft.com/office/officeart/2005/8/layout/vList2"/>
    <dgm:cxn modelId="{B416C0B3-6E77-4B28-8388-0B8827EDB3DC}" type="presParOf" srcId="{E0AB3337-20A7-49D9-AAD0-B22F467E84A6}" destId="{9E8DC7AC-C72F-4ABF-89CD-B7DE68CB5B40}" srcOrd="2" destOrd="0" presId="urn:microsoft.com/office/officeart/2005/8/layout/vList2"/>
    <dgm:cxn modelId="{823B19A9-58A0-418D-B2CB-40399C71BB01}" type="presParOf" srcId="{E0AB3337-20A7-49D9-AAD0-B22F467E84A6}" destId="{554D9DDC-B880-4E40-B894-E87B041511E5}" srcOrd="3" destOrd="0" presId="urn:microsoft.com/office/officeart/2005/8/layout/vList2"/>
    <dgm:cxn modelId="{48814DAF-28A4-4711-BF41-131501FAD98F}" type="presParOf" srcId="{E0AB3337-20A7-49D9-AAD0-B22F467E84A6}" destId="{F4C1B78F-50B3-41A4-96CD-414B0798ACE5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72C04F2-2FF8-416E-86BD-B46F34E9922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ECCC49C-D4B1-4053-BB10-E6803A82F198}">
      <dgm:prSet cust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sz="2000" b="1" i="0" dirty="0">
              <a:solidFill>
                <a:schemeClr val="tx1"/>
              </a:solidFill>
              <a:latin typeface="Book Antiqua" panose="02040602050305030304" pitchFamily="18" charset="0"/>
            </a:rPr>
            <a:t>Подход зависит от типа продукта:</a:t>
          </a:r>
          <a:r>
            <a:rPr lang="ru-RU" sz="2000" b="0" i="0" dirty="0">
              <a:solidFill>
                <a:schemeClr val="tx1"/>
              </a:solidFill>
              <a:latin typeface="Book Antiqua" panose="02040602050305030304" pitchFamily="18" charset="0"/>
            </a:rPr>
            <a:t> инновационный, </a:t>
          </a:r>
          <a:r>
            <a:rPr lang="ru-RU" sz="2000" b="0" i="0" dirty="0" err="1">
              <a:solidFill>
                <a:schemeClr val="tx1"/>
              </a:solidFill>
              <a:latin typeface="Book Antiqua" panose="02040602050305030304" pitchFamily="18" charset="0"/>
            </a:rPr>
            <a:t>биоаналог</a:t>
          </a:r>
          <a:r>
            <a:rPr lang="ru-RU" sz="2000" b="0" i="0" dirty="0">
              <a:solidFill>
                <a:schemeClr val="tx1"/>
              </a:solidFill>
              <a:latin typeface="Book Antiqua" panose="02040602050305030304" pitchFamily="18" charset="0"/>
            </a:rPr>
            <a:t>, дженерик</a:t>
          </a:r>
          <a:endParaRPr lang="ru-RU" sz="2000" b="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 Antiqua" panose="02040602050305030304" pitchFamily="18" charset="0"/>
          </a:endParaRPr>
        </a:p>
      </dgm:t>
    </dgm:pt>
    <dgm:pt modelId="{3180E4A1-1940-445F-A0FA-2153AA98E64E}" type="parTrans" cxnId="{9160E606-528D-49F9-8415-4814331AE34D}">
      <dgm:prSet/>
      <dgm:spPr/>
      <dgm:t>
        <a:bodyPr/>
        <a:lstStyle/>
        <a:p>
          <a:endParaRPr lang="ru-RU"/>
        </a:p>
      </dgm:t>
    </dgm:pt>
    <dgm:pt modelId="{16FA3CA3-4914-41BC-B084-13529B9B4828}" type="sibTrans" cxnId="{9160E606-528D-49F9-8415-4814331AE34D}">
      <dgm:prSet/>
      <dgm:spPr/>
      <dgm:t>
        <a:bodyPr/>
        <a:lstStyle/>
        <a:p>
          <a:endParaRPr lang="ru-RU"/>
        </a:p>
      </dgm:t>
    </dgm:pt>
    <dgm:pt modelId="{63E902FE-6C27-4745-A027-1BA0590AA173}">
      <dgm:prSet cust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sz="2000" b="1" i="0" dirty="0">
              <a:solidFill>
                <a:schemeClr val="tx1"/>
              </a:solidFill>
              <a:latin typeface="Book Antiqua" panose="02040602050305030304" pitchFamily="18" charset="0"/>
            </a:rPr>
            <a:t>Наш опыт:</a:t>
          </a:r>
          <a:r>
            <a:rPr lang="ru-RU" sz="2000" b="0" i="0" dirty="0">
              <a:solidFill>
                <a:schemeClr val="tx1"/>
              </a:solidFill>
              <a:latin typeface="Book Antiqua" panose="02040602050305030304" pitchFamily="18" charset="0"/>
            </a:rPr>
            <a:t> 27 исследований, 55 подготовленных модулей и обзоров по КИ и ДКИ</a:t>
          </a:r>
          <a:endParaRPr lang="ru-RU" sz="2000" b="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 Antiqua" panose="02040602050305030304" pitchFamily="18" charset="0"/>
          </a:endParaRPr>
        </a:p>
      </dgm:t>
    </dgm:pt>
    <dgm:pt modelId="{72CBCCE1-7CB4-4DC4-AE26-6E8549F5B84D}" type="parTrans" cxnId="{E2FBCA84-93DE-4EAD-B14A-B3702A50A7BD}">
      <dgm:prSet/>
      <dgm:spPr/>
      <dgm:t>
        <a:bodyPr/>
        <a:lstStyle/>
        <a:p>
          <a:endParaRPr lang="ru-RU"/>
        </a:p>
      </dgm:t>
    </dgm:pt>
    <dgm:pt modelId="{4F8CB5CA-AEFA-4D62-84F5-28BC7DBC086C}" type="sibTrans" cxnId="{E2FBCA84-93DE-4EAD-B14A-B3702A50A7BD}">
      <dgm:prSet/>
      <dgm:spPr/>
      <dgm:t>
        <a:bodyPr/>
        <a:lstStyle/>
        <a:p>
          <a:endParaRPr lang="ru-RU"/>
        </a:p>
      </dgm:t>
    </dgm:pt>
    <dgm:pt modelId="{F6F5B2ED-B2ED-4DCF-9607-0BA1B6898D5D}">
      <dgm:prSet cust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l"/>
          <a:r>
            <a:rPr lang="ru-RU" sz="2000" b="1" i="0" dirty="0">
              <a:solidFill>
                <a:schemeClr val="tx1"/>
              </a:solidFill>
              <a:latin typeface="Book Antiqua" panose="02040602050305030304" pitchFamily="18" charset="0"/>
            </a:rPr>
            <a:t>Возможность:</a:t>
          </a:r>
          <a:r>
            <a:rPr lang="ru-RU" sz="2000" b="0" i="0" dirty="0">
              <a:solidFill>
                <a:schemeClr val="tx1"/>
              </a:solidFill>
              <a:latin typeface="Book Antiqua" panose="02040602050305030304" pitchFamily="18" charset="0"/>
            </a:rPr>
            <a:t> Использование данных глобальных исследований и организация локальных</a:t>
          </a:r>
          <a:endParaRPr lang="ru-RU" sz="20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 Antiqua" panose="02040602050305030304" pitchFamily="18" charset="0"/>
          </a:endParaRPr>
        </a:p>
      </dgm:t>
    </dgm:pt>
    <dgm:pt modelId="{7CE60E25-A9F8-41A1-A454-72D15F662587}" type="sibTrans" cxnId="{FF2953A3-191A-43C1-A6DB-C2B8F29B7E57}">
      <dgm:prSet/>
      <dgm:spPr/>
      <dgm:t>
        <a:bodyPr/>
        <a:lstStyle/>
        <a:p>
          <a:endParaRPr lang="ru-RU"/>
        </a:p>
      </dgm:t>
    </dgm:pt>
    <dgm:pt modelId="{5B6C9325-4A39-4C9E-B2CC-44DA88FB2F09}" type="parTrans" cxnId="{FF2953A3-191A-43C1-A6DB-C2B8F29B7E57}">
      <dgm:prSet/>
      <dgm:spPr/>
      <dgm:t>
        <a:bodyPr/>
        <a:lstStyle/>
        <a:p>
          <a:endParaRPr lang="ru-RU"/>
        </a:p>
      </dgm:t>
    </dgm:pt>
    <dgm:pt modelId="{E0AB3337-20A7-49D9-AAD0-B22F467E84A6}" type="pres">
      <dgm:prSet presAssocID="{872C04F2-2FF8-416E-86BD-B46F34E99222}" presName="linear" presStyleCnt="0">
        <dgm:presLayoutVars>
          <dgm:animLvl val="lvl"/>
          <dgm:resizeHandles val="exact"/>
        </dgm:presLayoutVars>
      </dgm:prSet>
      <dgm:spPr/>
    </dgm:pt>
    <dgm:pt modelId="{E3D5509F-3687-426A-A21D-D049FCEECE66}" type="pres">
      <dgm:prSet presAssocID="{BECCC49C-D4B1-4053-BB10-E6803A82F198}" presName="parentText" presStyleLbl="node1" presStyleIdx="0" presStyleCnt="3" custScaleY="103603" custLinFactNeighborY="-10403">
        <dgm:presLayoutVars>
          <dgm:chMax val="0"/>
          <dgm:bulletEnabled val="1"/>
        </dgm:presLayoutVars>
      </dgm:prSet>
      <dgm:spPr/>
    </dgm:pt>
    <dgm:pt modelId="{455B71FA-64D3-44D8-8451-A3751A412B59}" type="pres">
      <dgm:prSet presAssocID="{16FA3CA3-4914-41BC-B084-13529B9B4828}" presName="spacer" presStyleCnt="0"/>
      <dgm:spPr/>
    </dgm:pt>
    <dgm:pt modelId="{9E8DC7AC-C72F-4ABF-89CD-B7DE68CB5B40}" type="pres">
      <dgm:prSet presAssocID="{63E902FE-6C27-4745-A027-1BA0590AA17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554D9DDC-B880-4E40-B894-E87B041511E5}" type="pres">
      <dgm:prSet presAssocID="{4F8CB5CA-AEFA-4D62-84F5-28BC7DBC086C}" presName="spacer" presStyleCnt="0"/>
      <dgm:spPr/>
    </dgm:pt>
    <dgm:pt modelId="{F4C1B78F-50B3-41A4-96CD-414B0798ACE5}" type="pres">
      <dgm:prSet presAssocID="{F6F5B2ED-B2ED-4DCF-9607-0BA1B6898D5D}" presName="parentText" presStyleLbl="node1" presStyleIdx="2" presStyleCnt="3" custLinFactNeighborY="-23128">
        <dgm:presLayoutVars>
          <dgm:chMax val="0"/>
          <dgm:bulletEnabled val="1"/>
        </dgm:presLayoutVars>
      </dgm:prSet>
      <dgm:spPr/>
    </dgm:pt>
  </dgm:ptLst>
  <dgm:cxnLst>
    <dgm:cxn modelId="{9160E606-528D-49F9-8415-4814331AE34D}" srcId="{872C04F2-2FF8-416E-86BD-B46F34E99222}" destId="{BECCC49C-D4B1-4053-BB10-E6803A82F198}" srcOrd="0" destOrd="0" parTransId="{3180E4A1-1940-445F-A0FA-2153AA98E64E}" sibTransId="{16FA3CA3-4914-41BC-B084-13529B9B4828}"/>
    <dgm:cxn modelId="{DE997332-F838-4C0A-9C40-F09AD56DD7BA}" type="presOf" srcId="{63E902FE-6C27-4745-A027-1BA0590AA173}" destId="{9E8DC7AC-C72F-4ABF-89CD-B7DE68CB5B40}" srcOrd="0" destOrd="0" presId="urn:microsoft.com/office/officeart/2005/8/layout/vList2"/>
    <dgm:cxn modelId="{ADD62949-D8A0-4F3F-A12F-55C8458DCFC4}" type="presOf" srcId="{F6F5B2ED-B2ED-4DCF-9607-0BA1B6898D5D}" destId="{F4C1B78F-50B3-41A4-96CD-414B0798ACE5}" srcOrd="0" destOrd="0" presId="urn:microsoft.com/office/officeart/2005/8/layout/vList2"/>
    <dgm:cxn modelId="{F62F1071-24BE-4081-A1F2-18D5BE7B3861}" type="presOf" srcId="{872C04F2-2FF8-416E-86BD-B46F34E99222}" destId="{E0AB3337-20A7-49D9-AAD0-B22F467E84A6}" srcOrd="0" destOrd="0" presId="urn:microsoft.com/office/officeart/2005/8/layout/vList2"/>
    <dgm:cxn modelId="{E2FBCA84-93DE-4EAD-B14A-B3702A50A7BD}" srcId="{872C04F2-2FF8-416E-86BD-B46F34E99222}" destId="{63E902FE-6C27-4745-A027-1BA0590AA173}" srcOrd="1" destOrd="0" parTransId="{72CBCCE1-7CB4-4DC4-AE26-6E8549F5B84D}" sibTransId="{4F8CB5CA-AEFA-4D62-84F5-28BC7DBC086C}"/>
    <dgm:cxn modelId="{FF2953A3-191A-43C1-A6DB-C2B8F29B7E57}" srcId="{872C04F2-2FF8-416E-86BD-B46F34E99222}" destId="{F6F5B2ED-B2ED-4DCF-9607-0BA1B6898D5D}" srcOrd="2" destOrd="0" parTransId="{5B6C9325-4A39-4C9E-B2CC-44DA88FB2F09}" sibTransId="{7CE60E25-A9F8-41A1-A454-72D15F662587}"/>
    <dgm:cxn modelId="{F298F0E5-E97D-4739-8807-3E91CECDE86E}" type="presOf" srcId="{BECCC49C-D4B1-4053-BB10-E6803A82F198}" destId="{E3D5509F-3687-426A-A21D-D049FCEECE66}" srcOrd="0" destOrd="0" presId="urn:microsoft.com/office/officeart/2005/8/layout/vList2"/>
    <dgm:cxn modelId="{492D2A4E-19E0-46F6-9059-B4DC9B3A0BAA}" type="presParOf" srcId="{E0AB3337-20A7-49D9-AAD0-B22F467E84A6}" destId="{E3D5509F-3687-426A-A21D-D049FCEECE66}" srcOrd="0" destOrd="0" presId="urn:microsoft.com/office/officeart/2005/8/layout/vList2"/>
    <dgm:cxn modelId="{1A17FE4F-A3FC-476C-87A9-094020DF9B24}" type="presParOf" srcId="{E0AB3337-20A7-49D9-AAD0-B22F467E84A6}" destId="{455B71FA-64D3-44D8-8451-A3751A412B59}" srcOrd="1" destOrd="0" presId="urn:microsoft.com/office/officeart/2005/8/layout/vList2"/>
    <dgm:cxn modelId="{B416C0B3-6E77-4B28-8388-0B8827EDB3DC}" type="presParOf" srcId="{E0AB3337-20A7-49D9-AAD0-B22F467E84A6}" destId="{9E8DC7AC-C72F-4ABF-89CD-B7DE68CB5B40}" srcOrd="2" destOrd="0" presId="urn:microsoft.com/office/officeart/2005/8/layout/vList2"/>
    <dgm:cxn modelId="{823B19A9-58A0-418D-B2CB-40399C71BB01}" type="presParOf" srcId="{E0AB3337-20A7-49D9-AAD0-B22F467E84A6}" destId="{554D9DDC-B880-4E40-B894-E87B041511E5}" srcOrd="3" destOrd="0" presId="urn:microsoft.com/office/officeart/2005/8/layout/vList2"/>
    <dgm:cxn modelId="{48814DAF-28A4-4711-BF41-131501FAD98F}" type="presParOf" srcId="{E0AB3337-20A7-49D9-AAD0-B22F467E84A6}" destId="{F4C1B78F-50B3-41A4-96CD-414B0798ACE5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3724E18-1128-4622-B641-0B07A345FD81}" type="doc">
      <dgm:prSet loTypeId="urn:microsoft.com/office/officeart/2005/8/layout/venn3" loCatId="relationship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806CD9C-C1EF-4DDF-AD5B-AF7B2896F1CE}">
      <dgm:prSet custT="1"/>
      <dgm:spPr/>
      <dgm:t>
        <a:bodyPr/>
        <a:lstStyle/>
        <a:p>
          <a:r>
            <a:rPr lang="ru-RU" sz="1600" b="1" i="0" dirty="0">
              <a:latin typeface="Book Antiqua" panose="02040602050305030304" pitchFamily="18" charset="0"/>
            </a:rPr>
            <a:t>Адаптация для Узбекистана или другой страны</a:t>
          </a:r>
          <a:r>
            <a:rPr lang="ru-RU" sz="1600" b="0" i="0" dirty="0">
              <a:latin typeface="Book Antiqua" panose="02040602050305030304" pitchFamily="18" charset="0"/>
            </a:rPr>
            <a:t> — точечные усилия</a:t>
          </a:r>
          <a:endParaRPr lang="ru-RU" sz="1600" dirty="0">
            <a:latin typeface="Book Antiqua" panose="02040602050305030304" pitchFamily="18" charset="0"/>
          </a:endParaRPr>
        </a:p>
      </dgm:t>
    </dgm:pt>
    <dgm:pt modelId="{907F95A1-2C3E-4FA7-84CE-0692C1A9612F}" type="parTrans" cxnId="{3AD08CBA-757C-45A7-BF62-7D24A1C35FE2}">
      <dgm:prSet/>
      <dgm:spPr/>
      <dgm:t>
        <a:bodyPr/>
        <a:lstStyle/>
        <a:p>
          <a:endParaRPr lang="ru-RU"/>
        </a:p>
      </dgm:t>
    </dgm:pt>
    <dgm:pt modelId="{E36D005E-BF54-4A2B-9E7A-51B71BB347A0}" type="sibTrans" cxnId="{3AD08CBA-757C-45A7-BF62-7D24A1C35FE2}">
      <dgm:prSet/>
      <dgm:spPr/>
      <dgm:t>
        <a:bodyPr/>
        <a:lstStyle/>
        <a:p>
          <a:endParaRPr lang="ru-RU"/>
        </a:p>
      </dgm:t>
    </dgm:pt>
    <dgm:pt modelId="{35FE4F6A-2413-4AB9-81E6-680095E750D5}">
      <dgm:prSet custT="1"/>
      <dgm:spPr/>
      <dgm:t>
        <a:bodyPr/>
        <a:lstStyle/>
        <a:p>
          <a:r>
            <a:rPr lang="ru-RU" sz="1600" b="1" i="0" dirty="0">
              <a:latin typeface="Book Antiqua" panose="02040602050305030304" pitchFamily="18" charset="0"/>
            </a:rPr>
            <a:t>Результат:</a:t>
          </a:r>
          <a:r>
            <a:rPr lang="ru-RU" sz="1600" b="0" i="0" dirty="0">
              <a:latin typeface="Book Antiqua" panose="02040602050305030304" pitchFamily="18" charset="0"/>
            </a:rPr>
            <a:t> </a:t>
          </a:r>
        </a:p>
        <a:p>
          <a:r>
            <a:rPr lang="ru-RU" sz="1600" b="0" i="0" dirty="0">
              <a:latin typeface="Book Antiqua" panose="02040602050305030304" pitchFamily="18" charset="0"/>
            </a:rPr>
            <a:t>Быстрое завершение экспертизы с положительным решением</a:t>
          </a:r>
          <a:endParaRPr lang="ru-RU" sz="1600" dirty="0">
            <a:latin typeface="Book Antiqua" panose="02040602050305030304" pitchFamily="18" charset="0"/>
          </a:endParaRPr>
        </a:p>
      </dgm:t>
    </dgm:pt>
    <dgm:pt modelId="{73F7D4D4-B1A4-443B-8217-560A2D29E9A3}" type="parTrans" cxnId="{35E49CDF-6899-4184-94CA-212DB138A724}">
      <dgm:prSet/>
      <dgm:spPr/>
      <dgm:t>
        <a:bodyPr/>
        <a:lstStyle/>
        <a:p>
          <a:endParaRPr lang="ru-RU"/>
        </a:p>
      </dgm:t>
    </dgm:pt>
    <dgm:pt modelId="{8BF20E02-BD87-4B21-82E5-E0D9874CEBD2}" type="sibTrans" cxnId="{35E49CDF-6899-4184-94CA-212DB138A724}">
      <dgm:prSet/>
      <dgm:spPr/>
      <dgm:t>
        <a:bodyPr/>
        <a:lstStyle/>
        <a:p>
          <a:endParaRPr lang="ru-RU"/>
        </a:p>
      </dgm:t>
    </dgm:pt>
    <dgm:pt modelId="{9894740A-1885-4CDA-A8AD-9D9FFDB457E2}">
      <dgm:prSet custT="1"/>
      <dgm:spPr/>
      <dgm:t>
        <a:bodyPr/>
        <a:lstStyle/>
        <a:p>
          <a:r>
            <a:rPr lang="ru-RU" sz="1600" b="1" i="0" dirty="0">
              <a:latin typeface="Book Antiqua" panose="02040602050305030304" pitchFamily="18" charset="0"/>
            </a:rPr>
            <a:t>Готовить ядро досье по стандартам ICH/ЕАЭС</a:t>
          </a:r>
          <a:endParaRPr lang="ru-RU" sz="1600" dirty="0">
            <a:latin typeface="Book Antiqua" panose="02040602050305030304" pitchFamily="18" charset="0"/>
          </a:endParaRPr>
        </a:p>
      </dgm:t>
    </dgm:pt>
    <dgm:pt modelId="{9A4A57F8-68FD-4C27-B3B0-AAE4A2C6A44A}" type="parTrans" cxnId="{6A3C33F7-81F2-4303-8512-FE195D07DE4F}">
      <dgm:prSet/>
      <dgm:spPr/>
      <dgm:t>
        <a:bodyPr/>
        <a:lstStyle/>
        <a:p>
          <a:endParaRPr lang="ru-RU"/>
        </a:p>
      </dgm:t>
    </dgm:pt>
    <dgm:pt modelId="{105968BD-5661-4BE9-8F3D-6F3EFF8008D8}" type="sibTrans" cxnId="{6A3C33F7-81F2-4303-8512-FE195D07DE4F}">
      <dgm:prSet/>
      <dgm:spPr/>
      <dgm:t>
        <a:bodyPr/>
        <a:lstStyle/>
        <a:p>
          <a:endParaRPr lang="ru-RU"/>
        </a:p>
      </dgm:t>
    </dgm:pt>
    <dgm:pt modelId="{996F12BF-CC8D-498B-AF66-8D0F0B03AED6}">
      <dgm:prSet custT="1"/>
      <dgm:spPr/>
      <dgm:t>
        <a:bodyPr/>
        <a:lstStyle/>
        <a:p>
          <a:r>
            <a:rPr lang="ru-RU" sz="1600" b="1" i="0" dirty="0">
              <a:latin typeface="Book Antiqua" panose="02040602050305030304" pitchFamily="18" charset="0"/>
            </a:rPr>
            <a:t>Избегать</a:t>
          </a:r>
          <a:r>
            <a:rPr lang="ru-RU" sz="1600" b="0" i="0" dirty="0">
              <a:latin typeface="Book Antiqua" panose="02040602050305030304" pitchFamily="18" charset="0"/>
            </a:rPr>
            <a:t>                  подготовки «облегченного» досье</a:t>
          </a:r>
        </a:p>
      </dgm:t>
    </dgm:pt>
    <dgm:pt modelId="{343176B0-F260-46F5-8217-54C7E790BF61}" type="parTrans" cxnId="{20D89E6B-4C18-46B2-B74D-CBC860C62D97}">
      <dgm:prSet/>
      <dgm:spPr/>
      <dgm:t>
        <a:bodyPr/>
        <a:lstStyle/>
        <a:p>
          <a:endParaRPr lang="ru-RU"/>
        </a:p>
      </dgm:t>
    </dgm:pt>
    <dgm:pt modelId="{B11C111E-0FEB-42FA-8194-211762E8134F}" type="sibTrans" cxnId="{20D89E6B-4C18-46B2-B74D-CBC860C62D97}">
      <dgm:prSet/>
      <dgm:spPr/>
      <dgm:t>
        <a:bodyPr/>
        <a:lstStyle/>
        <a:p>
          <a:endParaRPr lang="ru-RU"/>
        </a:p>
      </dgm:t>
    </dgm:pt>
    <dgm:pt modelId="{60E6ED20-13FD-434D-B9DA-9851D20DC71E}" type="pres">
      <dgm:prSet presAssocID="{A3724E18-1128-4622-B641-0B07A345FD81}" presName="Name0" presStyleCnt="0">
        <dgm:presLayoutVars>
          <dgm:dir/>
          <dgm:resizeHandles val="exact"/>
        </dgm:presLayoutVars>
      </dgm:prSet>
      <dgm:spPr/>
    </dgm:pt>
    <dgm:pt modelId="{9F8BCA3E-F9A5-4C90-BBF8-3F01A074249C}" type="pres">
      <dgm:prSet presAssocID="{9894740A-1885-4CDA-A8AD-9D9FFDB457E2}" presName="Name5" presStyleLbl="vennNode1" presStyleIdx="0" presStyleCnt="4">
        <dgm:presLayoutVars>
          <dgm:bulletEnabled val="1"/>
        </dgm:presLayoutVars>
      </dgm:prSet>
      <dgm:spPr/>
    </dgm:pt>
    <dgm:pt modelId="{DA8C8746-1059-4C66-84C1-6D0ED188E8EB}" type="pres">
      <dgm:prSet presAssocID="{105968BD-5661-4BE9-8F3D-6F3EFF8008D8}" presName="space" presStyleCnt="0"/>
      <dgm:spPr/>
    </dgm:pt>
    <dgm:pt modelId="{BF678628-0779-463A-8F66-502FC8023DD1}" type="pres">
      <dgm:prSet presAssocID="{3806CD9C-C1EF-4DDF-AD5B-AF7B2896F1CE}" presName="Name5" presStyleLbl="vennNode1" presStyleIdx="1" presStyleCnt="4">
        <dgm:presLayoutVars>
          <dgm:bulletEnabled val="1"/>
        </dgm:presLayoutVars>
      </dgm:prSet>
      <dgm:spPr/>
    </dgm:pt>
    <dgm:pt modelId="{47E7CC59-578D-4EE1-A1AF-17573D125FEA}" type="pres">
      <dgm:prSet presAssocID="{E36D005E-BF54-4A2B-9E7A-51B71BB347A0}" presName="space" presStyleCnt="0"/>
      <dgm:spPr/>
    </dgm:pt>
    <dgm:pt modelId="{AB4982EB-9ECB-4844-B9A8-705EF90C24DE}" type="pres">
      <dgm:prSet presAssocID="{996F12BF-CC8D-498B-AF66-8D0F0B03AED6}" presName="Name5" presStyleLbl="vennNode1" presStyleIdx="2" presStyleCnt="4">
        <dgm:presLayoutVars>
          <dgm:bulletEnabled val="1"/>
        </dgm:presLayoutVars>
      </dgm:prSet>
      <dgm:spPr/>
    </dgm:pt>
    <dgm:pt modelId="{ACD23EBA-26E2-47B5-9C41-F2939BCD8DF1}" type="pres">
      <dgm:prSet presAssocID="{B11C111E-0FEB-42FA-8194-211762E8134F}" presName="space" presStyleCnt="0"/>
      <dgm:spPr/>
    </dgm:pt>
    <dgm:pt modelId="{6A39005D-42BD-4899-B4B5-7208C6B300DE}" type="pres">
      <dgm:prSet presAssocID="{35FE4F6A-2413-4AB9-81E6-680095E750D5}" presName="Name5" presStyleLbl="vennNode1" presStyleIdx="3" presStyleCnt="4" custLinFactNeighborX="499" custLinFactNeighborY="-567">
        <dgm:presLayoutVars>
          <dgm:bulletEnabled val="1"/>
        </dgm:presLayoutVars>
      </dgm:prSet>
      <dgm:spPr/>
    </dgm:pt>
  </dgm:ptLst>
  <dgm:cxnLst>
    <dgm:cxn modelId="{CC2D4969-1B0F-4274-A13B-4A3131DDD2DA}" type="presOf" srcId="{A3724E18-1128-4622-B641-0B07A345FD81}" destId="{60E6ED20-13FD-434D-B9DA-9851D20DC71E}" srcOrd="0" destOrd="0" presId="urn:microsoft.com/office/officeart/2005/8/layout/venn3"/>
    <dgm:cxn modelId="{20D89E6B-4C18-46B2-B74D-CBC860C62D97}" srcId="{A3724E18-1128-4622-B641-0B07A345FD81}" destId="{996F12BF-CC8D-498B-AF66-8D0F0B03AED6}" srcOrd="2" destOrd="0" parTransId="{343176B0-F260-46F5-8217-54C7E790BF61}" sibTransId="{B11C111E-0FEB-42FA-8194-211762E8134F}"/>
    <dgm:cxn modelId="{004E6992-4478-4A21-856B-9BF63CD91A23}" type="presOf" srcId="{35FE4F6A-2413-4AB9-81E6-680095E750D5}" destId="{6A39005D-42BD-4899-B4B5-7208C6B300DE}" srcOrd="0" destOrd="0" presId="urn:microsoft.com/office/officeart/2005/8/layout/venn3"/>
    <dgm:cxn modelId="{2B895299-05AD-42B6-9B14-DC1482C7A56D}" type="presOf" srcId="{9894740A-1885-4CDA-A8AD-9D9FFDB457E2}" destId="{9F8BCA3E-F9A5-4C90-BBF8-3F01A074249C}" srcOrd="0" destOrd="0" presId="urn:microsoft.com/office/officeart/2005/8/layout/venn3"/>
    <dgm:cxn modelId="{3AD08CBA-757C-45A7-BF62-7D24A1C35FE2}" srcId="{A3724E18-1128-4622-B641-0B07A345FD81}" destId="{3806CD9C-C1EF-4DDF-AD5B-AF7B2896F1CE}" srcOrd="1" destOrd="0" parTransId="{907F95A1-2C3E-4FA7-84CE-0692C1A9612F}" sibTransId="{E36D005E-BF54-4A2B-9E7A-51B71BB347A0}"/>
    <dgm:cxn modelId="{35E49CDF-6899-4184-94CA-212DB138A724}" srcId="{A3724E18-1128-4622-B641-0B07A345FD81}" destId="{35FE4F6A-2413-4AB9-81E6-680095E750D5}" srcOrd="3" destOrd="0" parTransId="{73F7D4D4-B1A4-443B-8217-560A2D29E9A3}" sibTransId="{8BF20E02-BD87-4B21-82E5-E0D9874CEBD2}"/>
    <dgm:cxn modelId="{27C255E4-A772-41EC-96F5-2D2CC4D167C7}" type="presOf" srcId="{3806CD9C-C1EF-4DDF-AD5B-AF7B2896F1CE}" destId="{BF678628-0779-463A-8F66-502FC8023DD1}" srcOrd="0" destOrd="0" presId="urn:microsoft.com/office/officeart/2005/8/layout/venn3"/>
    <dgm:cxn modelId="{451B28E6-58D4-4B49-BCD3-952E79C1DF1D}" type="presOf" srcId="{996F12BF-CC8D-498B-AF66-8D0F0B03AED6}" destId="{AB4982EB-9ECB-4844-B9A8-705EF90C24DE}" srcOrd="0" destOrd="0" presId="urn:microsoft.com/office/officeart/2005/8/layout/venn3"/>
    <dgm:cxn modelId="{6A3C33F7-81F2-4303-8512-FE195D07DE4F}" srcId="{A3724E18-1128-4622-B641-0B07A345FD81}" destId="{9894740A-1885-4CDA-A8AD-9D9FFDB457E2}" srcOrd="0" destOrd="0" parTransId="{9A4A57F8-68FD-4C27-B3B0-AAE4A2C6A44A}" sibTransId="{105968BD-5661-4BE9-8F3D-6F3EFF8008D8}"/>
    <dgm:cxn modelId="{BF1481ED-A369-4112-95CA-17B7C8F3AED7}" type="presParOf" srcId="{60E6ED20-13FD-434D-B9DA-9851D20DC71E}" destId="{9F8BCA3E-F9A5-4C90-BBF8-3F01A074249C}" srcOrd="0" destOrd="0" presId="urn:microsoft.com/office/officeart/2005/8/layout/venn3"/>
    <dgm:cxn modelId="{92DA3423-75F9-4F93-8DDD-F68A177EF0ED}" type="presParOf" srcId="{60E6ED20-13FD-434D-B9DA-9851D20DC71E}" destId="{DA8C8746-1059-4C66-84C1-6D0ED188E8EB}" srcOrd="1" destOrd="0" presId="urn:microsoft.com/office/officeart/2005/8/layout/venn3"/>
    <dgm:cxn modelId="{162944EF-B53E-4190-B228-09050E70AD77}" type="presParOf" srcId="{60E6ED20-13FD-434D-B9DA-9851D20DC71E}" destId="{BF678628-0779-463A-8F66-502FC8023DD1}" srcOrd="2" destOrd="0" presId="urn:microsoft.com/office/officeart/2005/8/layout/venn3"/>
    <dgm:cxn modelId="{46230AB3-8A5C-4574-979D-59A181D2ABD9}" type="presParOf" srcId="{60E6ED20-13FD-434D-B9DA-9851D20DC71E}" destId="{47E7CC59-578D-4EE1-A1AF-17573D125FEA}" srcOrd="3" destOrd="0" presId="urn:microsoft.com/office/officeart/2005/8/layout/venn3"/>
    <dgm:cxn modelId="{A67BDC0C-D568-4B3C-9A58-5A8C68E390C3}" type="presParOf" srcId="{60E6ED20-13FD-434D-B9DA-9851D20DC71E}" destId="{AB4982EB-9ECB-4844-B9A8-705EF90C24DE}" srcOrd="4" destOrd="0" presId="urn:microsoft.com/office/officeart/2005/8/layout/venn3"/>
    <dgm:cxn modelId="{E7E0ED85-8BE5-4909-87D9-B9C74E0CD3F1}" type="presParOf" srcId="{60E6ED20-13FD-434D-B9DA-9851D20DC71E}" destId="{ACD23EBA-26E2-47B5-9C41-F2939BCD8DF1}" srcOrd="5" destOrd="0" presId="urn:microsoft.com/office/officeart/2005/8/layout/venn3"/>
    <dgm:cxn modelId="{1916F166-6534-4CC7-B1A7-821243FC8E5D}" type="presParOf" srcId="{60E6ED20-13FD-434D-B9DA-9851D20DC71E}" destId="{6A39005D-42BD-4899-B4B5-7208C6B300DE}" srcOrd="6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D5509F-3687-426A-A21D-D049FCEECE66}">
      <dsp:nvSpPr>
        <dsp:cNvPr id="0" name=""/>
        <dsp:cNvSpPr/>
      </dsp:nvSpPr>
      <dsp:spPr>
        <a:xfrm>
          <a:off x="0" y="171186"/>
          <a:ext cx="9497151" cy="1260641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i="0" kern="1200" dirty="0">
              <a:solidFill>
                <a:schemeClr val="tx1"/>
              </a:solidFill>
              <a:latin typeface="Book Antiqua" panose="02040602050305030304" pitchFamily="18" charset="0"/>
            </a:rPr>
            <a:t>Модуль 3 —</a:t>
          </a:r>
          <a:r>
            <a:rPr lang="ru-RU" sz="2000" b="0" i="0" kern="1200" dirty="0">
              <a:solidFill>
                <a:schemeClr val="tx1"/>
              </a:solidFill>
              <a:latin typeface="Book Antiqua" panose="02040602050305030304" pitchFamily="18" charset="0"/>
            </a:rPr>
            <a:t> «золотой центр» досье CTD</a:t>
          </a:r>
          <a:endParaRPr lang="ru-RU" sz="20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 Antiqua" panose="02040602050305030304" pitchFamily="18" charset="0"/>
          </a:endParaRPr>
        </a:p>
      </dsp:txBody>
      <dsp:txXfrm>
        <a:off x="61539" y="232725"/>
        <a:ext cx="9374073" cy="1137563"/>
      </dsp:txXfrm>
    </dsp:sp>
    <dsp:sp modelId="{9E8DC7AC-C72F-4ABF-89CD-B7DE68CB5B40}">
      <dsp:nvSpPr>
        <dsp:cNvPr id="0" name=""/>
        <dsp:cNvSpPr/>
      </dsp:nvSpPr>
      <dsp:spPr>
        <a:xfrm>
          <a:off x="0" y="1638502"/>
          <a:ext cx="9497151" cy="1216800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i="0" kern="1200" dirty="0">
              <a:solidFill>
                <a:schemeClr val="tx1"/>
              </a:solidFill>
              <a:latin typeface="Book Antiqua" panose="02040602050305030304" pitchFamily="18" charset="0"/>
            </a:rPr>
            <a:t>Частая ошибка:</a:t>
          </a:r>
          <a:r>
            <a:rPr lang="ru-RU" sz="1800" b="0" i="0" kern="1200" dirty="0">
              <a:solidFill>
                <a:schemeClr val="tx1"/>
              </a:solidFill>
              <a:latin typeface="Book Antiqua" panose="02040602050305030304" pitchFamily="18" charset="0"/>
            </a:rPr>
            <a:t> Рассогласование между Резюме по качеству (Модуль 2) и данными Модуля 3</a:t>
          </a:r>
          <a:endParaRPr lang="ru-RU" sz="18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 Antiqua" panose="02040602050305030304" pitchFamily="18" charset="0"/>
          </a:endParaRPr>
        </a:p>
      </dsp:txBody>
      <dsp:txXfrm>
        <a:off x="59399" y="1697901"/>
        <a:ext cx="9378353" cy="1098002"/>
      </dsp:txXfrm>
    </dsp:sp>
    <dsp:sp modelId="{F4C1B78F-50B3-41A4-96CD-414B0798ACE5}">
      <dsp:nvSpPr>
        <dsp:cNvPr id="0" name=""/>
        <dsp:cNvSpPr/>
      </dsp:nvSpPr>
      <dsp:spPr>
        <a:xfrm>
          <a:off x="0" y="3042502"/>
          <a:ext cx="9497151" cy="1216800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i="0" kern="1200" dirty="0">
              <a:solidFill>
                <a:schemeClr val="tx1"/>
              </a:solidFill>
              <a:latin typeface="Book Antiqua" panose="02040602050305030304" pitchFamily="18" charset="0"/>
            </a:rPr>
            <a:t>Решение:</a:t>
          </a:r>
          <a:r>
            <a:rPr lang="ru-RU" sz="1800" b="0" i="0" kern="1200" dirty="0">
              <a:solidFill>
                <a:schemeClr val="tx1"/>
              </a:solidFill>
              <a:latin typeface="Book Antiqua" panose="02040602050305030304" pitchFamily="18" charset="0"/>
            </a:rPr>
            <a:t> Превращаем Резюме по качеству в дорожную карту для эксперта, а не в формальность</a:t>
          </a:r>
          <a:endParaRPr lang="ru-RU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 Antiqua" panose="02040602050305030304" pitchFamily="18" charset="0"/>
          </a:endParaRPr>
        </a:p>
      </dsp:txBody>
      <dsp:txXfrm>
        <a:off x="59399" y="3101901"/>
        <a:ext cx="9378353" cy="10980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D5509F-3687-426A-A21D-D049FCEECE66}">
      <dsp:nvSpPr>
        <dsp:cNvPr id="0" name=""/>
        <dsp:cNvSpPr/>
      </dsp:nvSpPr>
      <dsp:spPr>
        <a:xfrm>
          <a:off x="0" y="171186"/>
          <a:ext cx="9497151" cy="1260641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0" i="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rPr>
            <a:t>Ядро досье по стандартам ICH/ЕАЭС</a:t>
          </a:r>
          <a:endParaRPr lang="ru-RU" sz="2000" b="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 Antiqua" panose="02040602050305030304" pitchFamily="18" charset="0"/>
          </a:endParaRPr>
        </a:p>
      </dsp:txBody>
      <dsp:txXfrm>
        <a:off x="61539" y="232725"/>
        <a:ext cx="9374073" cy="1137563"/>
      </dsp:txXfrm>
    </dsp:sp>
    <dsp:sp modelId="{9E8DC7AC-C72F-4ABF-89CD-B7DE68CB5B40}">
      <dsp:nvSpPr>
        <dsp:cNvPr id="0" name=""/>
        <dsp:cNvSpPr/>
      </dsp:nvSpPr>
      <dsp:spPr>
        <a:xfrm>
          <a:off x="0" y="1638502"/>
          <a:ext cx="9497151" cy="1216800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0" i="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rPr>
            <a:t>Точечная адаптация под Узбекистан</a:t>
          </a:r>
          <a:endParaRPr lang="ru-RU" sz="2000" b="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 Antiqua" panose="02040602050305030304" pitchFamily="18" charset="0"/>
          </a:endParaRPr>
        </a:p>
      </dsp:txBody>
      <dsp:txXfrm>
        <a:off x="59399" y="1697901"/>
        <a:ext cx="9378353" cy="1098002"/>
      </dsp:txXfrm>
    </dsp:sp>
    <dsp:sp modelId="{F4C1B78F-50B3-41A4-96CD-414B0798ACE5}">
      <dsp:nvSpPr>
        <dsp:cNvPr id="0" name=""/>
        <dsp:cNvSpPr/>
      </dsp:nvSpPr>
      <dsp:spPr>
        <a:xfrm>
          <a:off x="0" y="3042502"/>
          <a:ext cx="9497151" cy="1216800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0" i="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rPr>
            <a:t>Эффект: Экономия времени и ресурсов</a:t>
          </a:r>
          <a:endParaRPr lang="ru-RU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 Antiqua" panose="02040602050305030304" pitchFamily="18" charset="0"/>
          </a:endParaRPr>
        </a:p>
      </dsp:txBody>
      <dsp:txXfrm>
        <a:off x="59399" y="3101901"/>
        <a:ext cx="9378353" cy="109800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D5509F-3687-426A-A21D-D049FCEECE66}">
      <dsp:nvSpPr>
        <dsp:cNvPr id="0" name=""/>
        <dsp:cNvSpPr/>
      </dsp:nvSpPr>
      <dsp:spPr>
        <a:xfrm>
          <a:off x="0" y="171186"/>
          <a:ext cx="9497151" cy="1260641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i="0" kern="1200" dirty="0">
              <a:solidFill>
                <a:schemeClr val="tx1"/>
              </a:solidFill>
              <a:latin typeface="Book Antiqua" panose="02040602050305030304" pitchFamily="18" charset="0"/>
            </a:rPr>
            <a:t>Подход зависит от типа продукта:</a:t>
          </a:r>
          <a:r>
            <a:rPr lang="ru-RU" sz="2000" b="0" i="0" kern="1200" dirty="0">
              <a:solidFill>
                <a:schemeClr val="tx1"/>
              </a:solidFill>
              <a:latin typeface="Book Antiqua" panose="02040602050305030304" pitchFamily="18" charset="0"/>
            </a:rPr>
            <a:t> инновационный, </a:t>
          </a:r>
          <a:r>
            <a:rPr lang="ru-RU" sz="2000" b="0" i="0" kern="1200" dirty="0" err="1">
              <a:solidFill>
                <a:schemeClr val="tx1"/>
              </a:solidFill>
              <a:latin typeface="Book Antiqua" panose="02040602050305030304" pitchFamily="18" charset="0"/>
            </a:rPr>
            <a:t>биоаналог</a:t>
          </a:r>
          <a:r>
            <a:rPr lang="ru-RU" sz="2000" b="0" i="0" kern="1200" dirty="0">
              <a:solidFill>
                <a:schemeClr val="tx1"/>
              </a:solidFill>
              <a:latin typeface="Book Antiqua" panose="02040602050305030304" pitchFamily="18" charset="0"/>
            </a:rPr>
            <a:t>, дженерик</a:t>
          </a:r>
          <a:endParaRPr lang="ru-RU" sz="2000" b="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 Antiqua" panose="02040602050305030304" pitchFamily="18" charset="0"/>
          </a:endParaRPr>
        </a:p>
      </dsp:txBody>
      <dsp:txXfrm>
        <a:off x="61539" y="232725"/>
        <a:ext cx="9374073" cy="1137563"/>
      </dsp:txXfrm>
    </dsp:sp>
    <dsp:sp modelId="{9E8DC7AC-C72F-4ABF-89CD-B7DE68CB5B40}">
      <dsp:nvSpPr>
        <dsp:cNvPr id="0" name=""/>
        <dsp:cNvSpPr/>
      </dsp:nvSpPr>
      <dsp:spPr>
        <a:xfrm>
          <a:off x="0" y="1638502"/>
          <a:ext cx="9497151" cy="1216800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i="0" kern="1200" dirty="0">
              <a:solidFill>
                <a:schemeClr val="tx1"/>
              </a:solidFill>
              <a:latin typeface="Book Antiqua" panose="02040602050305030304" pitchFamily="18" charset="0"/>
            </a:rPr>
            <a:t>Наш опыт:</a:t>
          </a:r>
          <a:r>
            <a:rPr lang="ru-RU" sz="2000" b="0" i="0" kern="1200" dirty="0">
              <a:solidFill>
                <a:schemeClr val="tx1"/>
              </a:solidFill>
              <a:latin typeface="Book Antiqua" panose="02040602050305030304" pitchFamily="18" charset="0"/>
            </a:rPr>
            <a:t> 27 исследований, 55 подготовленных модулей и обзоров по КИ и ДКИ</a:t>
          </a:r>
          <a:endParaRPr lang="ru-RU" sz="2000" b="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 Antiqua" panose="02040602050305030304" pitchFamily="18" charset="0"/>
          </a:endParaRPr>
        </a:p>
      </dsp:txBody>
      <dsp:txXfrm>
        <a:off x="59399" y="1697901"/>
        <a:ext cx="9378353" cy="1098002"/>
      </dsp:txXfrm>
    </dsp:sp>
    <dsp:sp modelId="{F4C1B78F-50B3-41A4-96CD-414B0798ACE5}">
      <dsp:nvSpPr>
        <dsp:cNvPr id="0" name=""/>
        <dsp:cNvSpPr/>
      </dsp:nvSpPr>
      <dsp:spPr>
        <a:xfrm>
          <a:off x="0" y="2999206"/>
          <a:ext cx="9497151" cy="1216800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i="0" kern="1200" dirty="0">
              <a:solidFill>
                <a:schemeClr val="tx1"/>
              </a:solidFill>
              <a:latin typeface="Book Antiqua" panose="02040602050305030304" pitchFamily="18" charset="0"/>
            </a:rPr>
            <a:t>Возможность:</a:t>
          </a:r>
          <a:r>
            <a:rPr lang="ru-RU" sz="2000" b="0" i="0" kern="1200" dirty="0">
              <a:solidFill>
                <a:schemeClr val="tx1"/>
              </a:solidFill>
              <a:latin typeface="Book Antiqua" panose="02040602050305030304" pitchFamily="18" charset="0"/>
            </a:rPr>
            <a:t> Использование данных глобальных исследований и организация локальных</a:t>
          </a:r>
          <a:endParaRPr lang="ru-RU" sz="20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 Antiqua" panose="02040602050305030304" pitchFamily="18" charset="0"/>
          </a:endParaRPr>
        </a:p>
      </dsp:txBody>
      <dsp:txXfrm>
        <a:off x="59399" y="3058605"/>
        <a:ext cx="9378353" cy="109800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8BCA3E-F9A5-4C90-BBF8-3F01A074249C}">
      <dsp:nvSpPr>
        <dsp:cNvPr id="0" name=""/>
        <dsp:cNvSpPr/>
      </dsp:nvSpPr>
      <dsp:spPr>
        <a:xfrm>
          <a:off x="3150" y="388901"/>
          <a:ext cx="3160562" cy="316056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3936" tIns="20320" rIns="173936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i="0" kern="1200" dirty="0">
              <a:latin typeface="Book Antiqua" panose="02040602050305030304" pitchFamily="18" charset="0"/>
            </a:rPr>
            <a:t>Готовить ядро досье по стандартам ICH/ЕАЭС</a:t>
          </a:r>
          <a:endParaRPr lang="ru-RU" sz="1600" kern="1200" dirty="0">
            <a:latin typeface="Book Antiqua" panose="02040602050305030304" pitchFamily="18" charset="0"/>
          </a:endParaRPr>
        </a:p>
      </dsp:txBody>
      <dsp:txXfrm>
        <a:off x="466004" y="851755"/>
        <a:ext cx="2234854" cy="2234854"/>
      </dsp:txXfrm>
    </dsp:sp>
    <dsp:sp modelId="{BF678628-0779-463A-8F66-502FC8023DD1}">
      <dsp:nvSpPr>
        <dsp:cNvPr id="0" name=""/>
        <dsp:cNvSpPr/>
      </dsp:nvSpPr>
      <dsp:spPr>
        <a:xfrm>
          <a:off x="2531599" y="388901"/>
          <a:ext cx="3160562" cy="316056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3936" tIns="20320" rIns="173936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i="0" kern="1200" dirty="0">
              <a:latin typeface="Book Antiqua" panose="02040602050305030304" pitchFamily="18" charset="0"/>
            </a:rPr>
            <a:t>Адаптация для Узбекистана или другой страны</a:t>
          </a:r>
          <a:r>
            <a:rPr lang="ru-RU" sz="1600" b="0" i="0" kern="1200" dirty="0">
              <a:latin typeface="Book Antiqua" panose="02040602050305030304" pitchFamily="18" charset="0"/>
            </a:rPr>
            <a:t> — точечные усилия</a:t>
          </a:r>
          <a:endParaRPr lang="ru-RU" sz="1600" kern="1200" dirty="0">
            <a:latin typeface="Book Antiqua" panose="02040602050305030304" pitchFamily="18" charset="0"/>
          </a:endParaRPr>
        </a:p>
      </dsp:txBody>
      <dsp:txXfrm>
        <a:off x="2994453" y="851755"/>
        <a:ext cx="2234854" cy="2234854"/>
      </dsp:txXfrm>
    </dsp:sp>
    <dsp:sp modelId="{AB4982EB-9ECB-4844-B9A8-705EF90C24DE}">
      <dsp:nvSpPr>
        <dsp:cNvPr id="0" name=""/>
        <dsp:cNvSpPr/>
      </dsp:nvSpPr>
      <dsp:spPr>
        <a:xfrm>
          <a:off x="5060049" y="388901"/>
          <a:ext cx="3160562" cy="316056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3936" tIns="20320" rIns="173936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i="0" kern="1200" dirty="0">
              <a:latin typeface="Book Antiqua" panose="02040602050305030304" pitchFamily="18" charset="0"/>
            </a:rPr>
            <a:t>Избегать</a:t>
          </a:r>
          <a:r>
            <a:rPr lang="ru-RU" sz="1600" b="0" i="0" kern="1200" dirty="0">
              <a:latin typeface="Book Antiqua" panose="02040602050305030304" pitchFamily="18" charset="0"/>
            </a:rPr>
            <a:t>                  подготовки «облегченного» досье</a:t>
          </a:r>
        </a:p>
      </dsp:txBody>
      <dsp:txXfrm>
        <a:off x="5522903" y="851755"/>
        <a:ext cx="2234854" cy="2234854"/>
      </dsp:txXfrm>
    </dsp:sp>
    <dsp:sp modelId="{6A39005D-42BD-4899-B4B5-7208C6B300DE}">
      <dsp:nvSpPr>
        <dsp:cNvPr id="0" name=""/>
        <dsp:cNvSpPr/>
      </dsp:nvSpPr>
      <dsp:spPr>
        <a:xfrm>
          <a:off x="7591649" y="370980"/>
          <a:ext cx="3160562" cy="316056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3936" tIns="20320" rIns="173936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i="0" kern="1200" dirty="0">
              <a:latin typeface="Book Antiqua" panose="02040602050305030304" pitchFamily="18" charset="0"/>
            </a:rPr>
            <a:t>Результат:</a:t>
          </a:r>
          <a:r>
            <a:rPr lang="ru-RU" sz="1600" b="0" i="0" kern="1200" dirty="0">
              <a:latin typeface="Book Antiqua" panose="02040602050305030304" pitchFamily="18" charset="0"/>
            </a:rPr>
            <a:t> 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0" i="0" kern="1200" dirty="0">
              <a:latin typeface="Book Antiqua" panose="02040602050305030304" pitchFamily="18" charset="0"/>
            </a:rPr>
            <a:t>Быстрое завершение экспертизы с положительным решением</a:t>
          </a:r>
          <a:endParaRPr lang="ru-RU" sz="1600" kern="1200" dirty="0">
            <a:latin typeface="Book Antiqua" panose="02040602050305030304" pitchFamily="18" charset="0"/>
          </a:endParaRPr>
        </a:p>
      </dsp:txBody>
      <dsp:txXfrm>
        <a:off x="8054503" y="833834"/>
        <a:ext cx="2234854" cy="22348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CFFF86-462E-4F91-B6F4-C97AF8050E41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037063-D4B5-4C2D-8FA8-26196D6F77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7768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037063-D4B5-4C2D-8FA8-26196D6F7745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0485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4AD55-4B55-4FBA-AD93-E0474D8698BA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5ECB1-ED9E-41FC-9634-1DF315849820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5470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4AD55-4B55-4FBA-AD93-E0474D8698BA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5ECB1-ED9E-41FC-9634-1DF3158498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1247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4AD55-4B55-4FBA-AD93-E0474D8698BA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5ECB1-ED9E-41FC-9634-1DF3158498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3795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4AD55-4B55-4FBA-AD93-E0474D8698BA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5ECB1-ED9E-41FC-9634-1DF3158498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388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4AD55-4B55-4FBA-AD93-E0474D8698BA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5ECB1-ED9E-41FC-9634-1DF315849820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8423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4AD55-4B55-4FBA-AD93-E0474D8698BA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5ECB1-ED9E-41FC-9634-1DF3158498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606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4AD55-4B55-4FBA-AD93-E0474D8698BA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5ECB1-ED9E-41FC-9634-1DF3158498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8353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4AD55-4B55-4FBA-AD93-E0474D8698BA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5ECB1-ED9E-41FC-9634-1DF3158498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5062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4AD55-4B55-4FBA-AD93-E0474D8698BA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5ECB1-ED9E-41FC-9634-1DF3158498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3874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C94AD55-4B55-4FBA-AD93-E0474D8698BA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B05ECB1-ED9E-41FC-9634-1DF3158498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6705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4AD55-4B55-4FBA-AD93-E0474D8698BA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5ECB1-ED9E-41FC-9634-1DF3158498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8149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DC94AD55-4B55-4FBA-AD93-E0474D8698BA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B05ECB1-ED9E-41FC-9634-1DF315849820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1769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3" r:id="rId1"/>
    <p:sldLayoutId id="2147483884" r:id="rId2"/>
    <p:sldLayoutId id="2147483885" r:id="rId3"/>
    <p:sldLayoutId id="2147483886" r:id="rId4"/>
    <p:sldLayoutId id="2147483887" r:id="rId5"/>
    <p:sldLayoutId id="2147483888" r:id="rId6"/>
    <p:sldLayoutId id="2147483889" r:id="rId7"/>
    <p:sldLayoutId id="2147483890" r:id="rId8"/>
    <p:sldLayoutId id="2147483891" r:id="rId9"/>
    <p:sldLayoutId id="2147483892" r:id="rId10"/>
    <p:sldLayoutId id="214748389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E274DC-62B8-63B0-C27B-B04F528496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88314" y="1368552"/>
            <a:ext cx="10452463" cy="2561191"/>
          </a:xfrm>
        </p:spPr>
        <p:txBody>
          <a:bodyPr>
            <a:normAutofit/>
          </a:bodyPr>
          <a:lstStyle/>
          <a:p>
            <a:pPr algn="ctr"/>
            <a:r>
              <a:rPr lang="ru-RU" sz="5400" b="1" dirty="0">
                <a:solidFill>
                  <a:srgbClr val="766F5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Особенности разработки модуля 3 регистрационного досье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55E013A-1C7A-6BB2-E474-F462D8FAE1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14934" y="123824"/>
            <a:ext cx="2709469" cy="107632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006C21D-3570-4056-89AC-55E9D94B2E7F}"/>
              </a:ext>
            </a:extLst>
          </p:cNvPr>
          <p:cNvSpPr txBox="1"/>
          <p:nvPr/>
        </p:nvSpPr>
        <p:spPr>
          <a:xfrm>
            <a:off x="1088314" y="4289119"/>
            <a:ext cx="842089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Докладчик: Коротенко Виктория Владимировна</a:t>
            </a:r>
          </a:p>
          <a:p>
            <a:r>
              <a:rPr lang="ru-RU" sz="24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Эксперт по регистрации АНО «ННЦ </a:t>
            </a:r>
            <a:r>
              <a:rPr lang="ru-RU" sz="2400" b="1" dirty="0" err="1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Фармаконадзора</a:t>
            </a:r>
            <a:r>
              <a:rPr lang="ru-RU" sz="24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32409386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b="1" dirty="0">
                <a:solidFill>
                  <a:srgbClr val="766F5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Модуль 1: </a:t>
            </a:r>
            <a:r>
              <a:rPr lang="ru-RU" sz="4400" b="1" dirty="0" err="1">
                <a:solidFill>
                  <a:srgbClr val="766F5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Фармаконадзор</a:t>
            </a:r>
            <a:r>
              <a:rPr lang="ru-RU" sz="4400" b="1" dirty="0">
                <a:solidFill>
                  <a:srgbClr val="766F5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97281" y="1933689"/>
            <a:ext cx="6020696" cy="421873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Частая ошибка: PSMF (Мастер-файл системы </a:t>
            </a:r>
            <a:r>
              <a:rPr lang="ru-RU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фармаконадзора</a:t>
            </a:r>
            <a:r>
              <a:rPr lang="ru-RU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) не готов к подаче</a:t>
            </a:r>
          </a:p>
          <a:p>
            <a:pPr>
              <a:buFont typeface="Wingdings" panose="05000000000000000000" pitchFamily="2" charset="2"/>
              <a:buChar char="ü"/>
            </a:pPr>
            <a:endParaRPr lang="ru-RU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Решение: Интеграция </a:t>
            </a:r>
            <a:r>
              <a:rPr lang="ru-RU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фармаконадзора</a:t>
            </a:r>
            <a:r>
              <a:rPr lang="ru-RU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в стратегию с самого начала</a:t>
            </a:r>
          </a:p>
          <a:p>
            <a:pPr>
              <a:buFont typeface="Wingdings" panose="05000000000000000000" pitchFamily="2" charset="2"/>
              <a:buChar char="ü"/>
            </a:pPr>
            <a:endParaRPr lang="ru-RU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Цель: Исключение задержек на этапе экспертизы.</a:t>
            </a:r>
          </a:p>
          <a:p>
            <a:pPr>
              <a:buFont typeface="Wingdings" panose="05000000000000000000" pitchFamily="2" charset="2"/>
              <a:buChar char="ü"/>
            </a:pPr>
            <a:endParaRPr lang="ru-RU" sz="20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pic>
        <p:nvPicPr>
          <p:cNvPr id="3074" name="Picture 2" descr="Picture background">
            <a:extLst>
              <a:ext uri="{FF2B5EF4-FFF2-40B4-BE49-F238E27FC236}">
                <a16:creationId xmlns:a16="http://schemas.microsoft.com/office/drawing/2014/main" id="{28F73C5D-BECC-4C77-9600-713CF35A97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5553" y="1933689"/>
            <a:ext cx="4305302" cy="33064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96699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77" y="562304"/>
            <a:ext cx="10058400" cy="1450757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rgbClr val="766F5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Стратегия работы с клиническими данными (Модули 4-5)</a:t>
            </a:r>
            <a:b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2000" b="1" dirty="0">
              <a:solidFill>
                <a:srgbClr val="766F5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6F123124-3CC8-426B-9658-38EBB6A6A23E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899622582"/>
              </p:ext>
            </p:extLst>
          </p:nvPr>
        </p:nvGraphicFramePr>
        <p:xfrm>
          <a:off x="1097277" y="1845733"/>
          <a:ext cx="9497151" cy="4449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064393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1748" y="48136"/>
            <a:ext cx="10752213" cy="1450757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rgbClr val="766F5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Практическая рекомендация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AF24F226-B19C-4B98-8979-B77A2FF80AC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5254946"/>
              </p:ext>
            </p:extLst>
          </p:nvPr>
        </p:nvGraphicFramePr>
        <p:xfrm>
          <a:off x="504235" y="1954306"/>
          <a:ext cx="10752212" cy="3938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347477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b="1" dirty="0">
                <a:solidFill>
                  <a:srgbClr val="766F5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Выводы: Вектор на сближение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97281" y="1933689"/>
            <a:ext cx="4998719" cy="421873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Требования ЕАЭС и Узбекистана стремительно сближаются</a:t>
            </a:r>
          </a:p>
          <a:p>
            <a:pPr>
              <a:buFont typeface="Wingdings" panose="05000000000000000000" pitchFamily="2" charset="2"/>
              <a:buChar char="ü"/>
            </a:pPr>
            <a:endParaRPr lang="ru-RU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Научно-обоснованное Модуль 3 — ключевое конкурентное преимущество</a:t>
            </a:r>
            <a:endParaRPr lang="ru-RU" sz="20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pic>
        <p:nvPicPr>
          <p:cNvPr id="6146" name="Picture 2" descr="Picture background">
            <a:extLst>
              <a:ext uri="{FF2B5EF4-FFF2-40B4-BE49-F238E27FC236}">
                <a16:creationId xmlns:a16="http://schemas.microsoft.com/office/drawing/2014/main" id="{6FE95160-F97A-47BF-9EF3-18AE0185BB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7840" y="1933689"/>
            <a:ext cx="4572000" cy="3085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43130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b="1" dirty="0" err="1">
                <a:solidFill>
                  <a:srgbClr val="766F5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Фармаконадзор</a:t>
            </a:r>
            <a:r>
              <a:rPr lang="ru-RU" sz="4400" b="1" dirty="0">
                <a:solidFill>
                  <a:srgbClr val="766F5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: интеграция в регистрационную стратегию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97281" y="1933689"/>
            <a:ext cx="6020696" cy="42187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Учитывая растущие требования, для наших клиентов мы интегрируем </a:t>
            </a:r>
            <a:r>
              <a:rPr lang="ru-RU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фармаконадзор</a:t>
            </a:r>
            <a:r>
              <a:rPr lang="ru-RU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в регистрационную стратегию «под ключ».</a:t>
            </a:r>
          </a:p>
          <a:p>
            <a:pPr marL="0" indent="0">
              <a:buNone/>
            </a:pPr>
            <a:r>
              <a:rPr lang="ru-RU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</a:t>
            </a:r>
          </a:p>
          <a:p>
            <a:pPr marL="0" indent="0">
              <a:buNone/>
            </a:pPr>
            <a:r>
              <a:rPr lang="ru-RU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Это включает: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• Разработку PSMF (МФСФ) и назначение Уполномоченного лица.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• Подготовку RMP (ПУР) и PSUR/PBRER (периодические отчеты по безопасности).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• Организацию системы сбора и обработки сообщений о НР</a:t>
            </a:r>
          </a:p>
          <a:p>
            <a:pPr>
              <a:buFont typeface="Wingdings" panose="05000000000000000000" pitchFamily="2" charset="2"/>
              <a:buChar char="ü"/>
            </a:pPr>
            <a:endParaRPr lang="ru-RU" sz="20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pic>
        <p:nvPicPr>
          <p:cNvPr id="5" name="Picture 2" descr="Picture background">
            <a:extLst>
              <a:ext uri="{FF2B5EF4-FFF2-40B4-BE49-F238E27FC236}">
                <a16:creationId xmlns:a16="http://schemas.microsoft.com/office/drawing/2014/main" id="{C40700F7-96C7-4B27-A464-54260CE5CC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0517" y="2621940"/>
            <a:ext cx="4665550" cy="2842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14926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b="1" dirty="0">
                <a:solidFill>
                  <a:srgbClr val="766F5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Итоговые выводы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97281" y="1933689"/>
            <a:ext cx="4531359" cy="42187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Успешная регистрация сегодня: это комплексный подход, объединяющий: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качество (М3)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безопасность и эффективность (М4-М5)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систему </a:t>
            </a:r>
            <a:r>
              <a:rPr lang="ru-RU" sz="2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фармаконадзора</a:t>
            </a:r>
            <a:r>
              <a:rPr lang="ru-RU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</a:t>
            </a:r>
          </a:p>
        </p:txBody>
      </p:sp>
      <p:pic>
        <p:nvPicPr>
          <p:cNvPr id="7172" name="Picture 4" descr="Picture background">
            <a:extLst>
              <a:ext uri="{FF2B5EF4-FFF2-40B4-BE49-F238E27FC236}">
                <a16:creationId xmlns:a16="http://schemas.microsoft.com/office/drawing/2014/main" id="{8AB65B80-BD4D-4238-A9F9-3260E24008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2275840"/>
            <a:ext cx="6400800" cy="2926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84112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B8463C-CF94-40FE-8897-ABD7C0CB0E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6000" b="1" dirty="0">
                <a:solidFill>
                  <a:srgbClr val="766F5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СПАСИБО ЗА ВНИМАНИЕ!</a:t>
            </a:r>
          </a:p>
        </p:txBody>
      </p:sp>
      <p:pic>
        <p:nvPicPr>
          <p:cNvPr id="3076" name="Picture 4" descr="Picture background">
            <a:extLst>
              <a:ext uri="{FF2B5EF4-FFF2-40B4-BE49-F238E27FC236}">
                <a16:creationId xmlns:a16="http://schemas.microsoft.com/office/drawing/2014/main" id="{7FFF3FF2-C5B2-4E0D-B360-C46CC40821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7209" y="1890805"/>
            <a:ext cx="5857814" cy="4255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5902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4B1666-4954-414C-8974-CA0C5E1CB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2932" y="995881"/>
            <a:ext cx="6677585" cy="748454"/>
          </a:xfrm>
        </p:spPr>
        <p:txBody>
          <a:bodyPr>
            <a:noAutofit/>
          </a:bodyPr>
          <a:lstStyle/>
          <a:p>
            <a:pPr algn="ctr"/>
            <a:br>
              <a:rPr lang="ru-RU" sz="3200" b="1" dirty="0">
                <a:solidFill>
                  <a:srgbClr val="766F5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</a:br>
            <a:r>
              <a:rPr lang="ru-RU" sz="3200" b="1" dirty="0">
                <a:solidFill>
                  <a:srgbClr val="766F5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Актуальность темы</a:t>
            </a:r>
            <a:br>
              <a:rPr lang="ru-RU" sz="3200" b="1" dirty="0">
                <a:solidFill>
                  <a:srgbClr val="766F5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</a:br>
            <a:r>
              <a:rPr lang="ru-RU" sz="3200" b="1" dirty="0">
                <a:solidFill>
                  <a:srgbClr val="766F5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Гармонизация требований (ICH) в ЕАЭС и Узбекистане</a:t>
            </a:r>
          </a:p>
        </p:txBody>
      </p:sp>
      <p:graphicFrame>
        <p:nvGraphicFramePr>
          <p:cNvPr id="5" name="Таблица 5">
            <a:extLst>
              <a:ext uri="{FF2B5EF4-FFF2-40B4-BE49-F238E27FC236}">
                <a16:creationId xmlns:a16="http://schemas.microsoft.com/office/drawing/2014/main" id="{A1CF2108-5A22-4C21-9E67-E8E3E801444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7935888"/>
              </p:ext>
            </p:extLst>
          </p:nvPr>
        </p:nvGraphicFramePr>
        <p:xfrm>
          <a:off x="1069041" y="2764905"/>
          <a:ext cx="9589994" cy="2651033"/>
        </p:xfrm>
        <a:graphic>
          <a:graphicData uri="http://schemas.openxmlformats.org/drawingml/2006/table">
            <a:tbl>
              <a:tblPr firstRow="1" bandRow="1">
                <a:effectLst>
                  <a:outerShdw blurRad="622300" dist="38100" algn="l" rotWithShape="0">
                    <a:prstClr val="black">
                      <a:alpha val="36000"/>
                    </a:prstClr>
                  </a:outerShdw>
                </a:effectLst>
                <a:tableStyleId>{5C22544A-7EE6-4342-B048-85BDC9FD1C3A}</a:tableStyleId>
              </a:tblPr>
              <a:tblGrid>
                <a:gridCol w="4901453">
                  <a:extLst>
                    <a:ext uri="{9D8B030D-6E8A-4147-A177-3AD203B41FA5}">
                      <a16:colId xmlns:a16="http://schemas.microsoft.com/office/drawing/2014/main" val="3974812555"/>
                    </a:ext>
                  </a:extLst>
                </a:gridCol>
                <a:gridCol w="4688541">
                  <a:extLst>
                    <a:ext uri="{9D8B030D-6E8A-4147-A177-3AD203B41FA5}">
                      <a16:colId xmlns:a16="http://schemas.microsoft.com/office/drawing/2014/main" val="1772831746"/>
                    </a:ext>
                  </a:extLst>
                </a:gridCol>
              </a:tblGrid>
              <a:tr h="2651033">
                <a:tc>
                  <a:txBody>
                    <a:bodyPr/>
                    <a:lstStyle/>
                    <a:p>
                      <a:pPr algn="ctr"/>
                      <a:endParaRPr lang="ru-RU" sz="3200" dirty="0">
                        <a:effectLst>
                          <a:outerShdw blurRad="50800" dist="50800" dir="5400000" algn="ctr" rotWithShape="0">
                            <a:schemeClr val="tx1"/>
                          </a:outerShdw>
                        </a:effectLst>
                        <a:latin typeface="Book Antiqua" panose="0204060205030503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>
                        <a:effectLst>
                          <a:outerShdw blurRad="50800" dist="50800" dir="5400000" algn="ctr" rotWithShape="0">
                            <a:schemeClr val="tx1"/>
                          </a:outerShdw>
                        </a:effectLst>
                        <a:latin typeface="Book Antiqua" panose="0204060205030503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127066"/>
                  </a:ext>
                </a:extLst>
              </a:tr>
            </a:tbl>
          </a:graphicData>
        </a:graphic>
      </p:graphicFrame>
      <p:pic>
        <p:nvPicPr>
          <p:cNvPr id="7" name="Picture 2" descr="Новости «Фармацевтическая отрасль», август № 4 (87) 2021 | Фармацевтическая  отрасль">
            <a:extLst>
              <a:ext uri="{FF2B5EF4-FFF2-40B4-BE49-F238E27FC236}">
                <a16:creationId xmlns:a16="http://schemas.microsoft.com/office/drawing/2014/main" id="{8B6469E2-0826-45A2-AA70-64380443C9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3378" y="3211554"/>
            <a:ext cx="4412317" cy="1757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Picture background">
            <a:extLst>
              <a:ext uri="{FF2B5EF4-FFF2-40B4-BE49-F238E27FC236}">
                <a16:creationId xmlns:a16="http://schemas.microsoft.com/office/drawing/2014/main" id="{D37B395B-2E83-42D6-B79D-DEE22E1B4D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1710" y="3211554"/>
            <a:ext cx="4022912" cy="1757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5D825E0-B3A0-4221-9EC6-5367C80A9C32}"/>
              </a:ext>
            </a:extLst>
          </p:cNvPr>
          <p:cNvSpPr txBox="1"/>
          <p:nvPr/>
        </p:nvSpPr>
        <p:spPr>
          <a:xfrm>
            <a:off x="1929891" y="1941416"/>
            <a:ext cx="86036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0" dirty="0">
                <a:solidFill>
                  <a:srgbClr val="0F111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Создание единого сильного ядра досье с последующей адаптацией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6555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77" y="294187"/>
            <a:ext cx="10058400" cy="1450757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rgbClr val="766F5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Структура CTD и место Модуля 3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6F123124-3CC8-426B-9658-38EBB6A6A23E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766213694"/>
              </p:ext>
            </p:extLst>
          </p:nvPr>
        </p:nvGraphicFramePr>
        <p:xfrm>
          <a:off x="1097277" y="1845733"/>
          <a:ext cx="9497151" cy="4449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51989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smCheck">
          <a:fgClr>
            <a:srgbClr val="FEFAC9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A0DBCD-894B-4A97-A7E7-2E5B366E8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9603" y="626917"/>
            <a:ext cx="10058400" cy="1033473"/>
          </a:xfrm>
        </p:spPr>
        <p:txBody>
          <a:bodyPr>
            <a:noAutofit/>
          </a:bodyPr>
          <a:lstStyle/>
          <a:p>
            <a:r>
              <a:rPr lang="ru-RU" b="1" dirty="0">
                <a:solidFill>
                  <a:srgbClr val="766F5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Нормативная база ЕАЭС: Решение ЕЭК №78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F5BD52E-35BF-4627-BF8A-BC5373DC2E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29603" y="1845734"/>
            <a:ext cx="4937760" cy="40233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Требуется глубина, а не формальность.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Пример из практики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: Превращение простого списка примесей с нормами в полную характеристику (структура, происхождение, квалификация).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Результат: Предотвращение запросов за счет научного обоснования.</a:t>
            </a:r>
            <a:endParaRPr lang="ru-RU" dirty="0"/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CC945672-2535-48FF-85B9-AC2934D5DB2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625231" y="1845734"/>
            <a:ext cx="1285875" cy="85725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AE522C2-243A-480B-BCA1-56D65DF362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75735" y="2419350"/>
            <a:ext cx="1285875" cy="85725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3C3BD774-83A7-46B5-A274-448A358B914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04645" y="2910623"/>
            <a:ext cx="1285875" cy="85725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AC120260-9968-4111-9E6A-C9F9FE19B48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12105" y="3500507"/>
            <a:ext cx="1285875" cy="85725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7A5E52B1-03DB-4104-9705-EBC009CFE1F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684050" y="4176451"/>
            <a:ext cx="1285875" cy="85725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4" name="AutoShape 10" descr="Picture background">
            <a:extLst>
              <a:ext uri="{FF2B5EF4-FFF2-40B4-BE49-F238E27FC236}">
                <a16:creationId xmlns:a16="http://schemas.microsoft.com/office/drawing/2014/main" id="{DC477578-58EE-4255-9060-2C9B88D88C6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12" descr="Picture background">
            <a:extLst>
              <a:ext uri="{FF2B5EF4-FFF2-40B4-BE49-F238E27FC236}">
                <a16:creationId xmlns:a16="http://schemas.microsoft.com/office/drawing/2014/main" id="{A2792DA2-2FCD-4CBA-BE20-7E9E402ABE9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67363" y="3428789"/>
            <a:ext cx="2485627" cy="2485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8229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smCheck">
          <a:fgClr>
            <a:srgbClr val="FEFAC9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A0DBCD-894B-4A97-A7E7-2E5B366E8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9603" y="626917"/>
            <a:ext cx="10058400" cy="1033473"/>
          </a:xfrm>
        </p:spPr>
        <p:txBody>
          <a:bodyPr>
            <a:normAutofit/>
          </a:bodyPr>
          <a:lstStyle/>
          <a:p>
            <a:r>
              <a:rPr lang="ru-RU" sz="5400" b="1" dirty="0">
                <a:solidFill>
                  <a:srgbClr val="766F5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Вектор развития Узбекистана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F5BD52E-35BF-4627-BF8A-BC5373DC2E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29603" y="1845734"/>
            <a:ext cx="4937760" cy="4023360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endParaRPr lang="ru-RU" b="1" i="0" dirty="0">
              <a:solidFill>
                <a:srgbClr val="0F111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marL="0" indent="0" algn="l">
              <a:buNone/>
            </a:pPr>
            <a:r>
              <a:rPr lang="ru-RU" b="1" i="0" dirty="0">
                <a:solidFill>
                  <a:srgbClr val="0F111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Активная адаптация стандартов ICH.</a:t>
            </a:r>
          </a:p>
          <a:p>
            <a:pPr marL="0" indent="0" algn="l">
              <a:buNone/>
            </a:pPr>
            <a:endParaRPr lang="ru-RU" b="1" i="0" dirty="0">
              <a:solidFill>
                <a:srgbClr val="0F111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marL="0" indent="0" algn="l">
              <a:buNone/>
            </a:pPr>
            <a:r>
              <a:rPr lang="ru-RU" b="1" i="0" dirty="0" err="1">
                <a:solidFill>
                  <a:srgbClr val="0F111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Проактивный</a:t>
            </a:r>
            <a:r>
              <a:rPr lang="ru-RU" b="1" i="0" dirty="0">
                <a:solidFill>
                  <a:srgbClr val="0F111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подход: Предоставление расширенных данных (исследование упаковки) сверх текущих требований.</a:t>
            </a:r>
          </a:p>
          <a:p>
            <a:pPr marL="0" indent="0" algn="l">
              <a:buNone/>
            </a:pPr>
            <a:endParaRPr lang="ru-RU" b="1" dirty="0">
              <a:solidFill>
                <a:srgbClr val="0F111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marL="0" indent="0" algn="l">
              <a:buNone/>
            </a:pPr>
            <a:r>
              <a:rPr lang="ru-RU" b="1" i="0" dirty="0">
                <a:solidFill>
                  <a:srgbClr val="0F111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Выгода: Ускорение процедуры и позитивная оценка экспертизы.</a:t>
            </a:r>
          </a:p>
          <a:p>
            <a:endParaRPr lang="ru-RU" dirty="0"/>
          </a:p>
        </p:txBody>
      </p:sp>
      <p:pic>
        <p:nvPicPr>
          <p:cNvPr id="2052" name="Picture 4" descr="Picture background">
            <a:extLst>
              <a:ext uri="{FF2B5EF4-FFF2-40B4-BE49-F238E27FC236}">
                <a16:creationId xmlns:a16="http://schemas.microsoft.com/office/drawing/2014/main" id="{2A99AAA1-569D-4A03-8282-5D6E536C55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8064" y="2516979"/>
            <a:ext cx="3957059" cy="2343573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4" name="AutoShape 10" descr="Picture background">
            <a:extLst>
              <a:ext uri="{FF2B5EF4-FFF2-40B4-BE49-F238E27FC236}">
                <a16:creationId xmlns:a16="http://schemas.microsoft.com/office/drawing/2014/main" id="{DC477578-58EE-4255-9060-2C9B88D88C6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12" descr="Picture background">
            <a:extLst>
              <a:ext uri="{FF2B5EF4-FFF2-40B4-BE49-F238E27FC236}">
                <a16:creationId xmlns:a16="http://schemas.microsoft.com/office/drawing/2014/main" id="{A2792DA2-2FCD-4CBA-BE20-7E9E402ABE9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67363" y="3428789"/>
            <a:ext cx="2485627" cy="2485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7640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77" y="562304"/>
            <a:ext cx="10058400" cy="1450757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rgbClr val="766F5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Гармонизация: Общие цели</a:t>
            </a:r>
            <a:br>
              <a:rPr lang="ru-RU" sz="4000" b="1" dirty="0">
                <a:solidFill>
                  <a:srgbClr val="766F5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</a:br>
            <a:br>
              <a:rPr lang="ru-RU" sz="4000" b="1" dirty="0">
                <a:solidFill>
                  <a:srgbClr val="766F5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</a:br>
            <a:r>
              <a:rPr lang="ru-RU" sz="2400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ICH — общий мост между регуляторными системами</a:t>
            </a:r>
            <a:b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2000" b="1" dirty="0">
              <a:solidFill>
                <a:srgbClr val="766F5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6F123124-3CC8-426B-9658-38EBB6A6A23E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874418480"/>
              </p:ext>
            </p:extLst>
          </p:nvPr>
        </p:nvGraphicFramePr>
        <p:xfrm>
          <a:off x="1097277" y="1845733"/>
          <a:ext cx="9497151" cy="4449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521168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b="1" dirty="0">
                <a:solidFill>
                  <a:srgbClr val="766F5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Ключевые разделы: 3.2.</a:t>
            </a:r>
            <a:r>
              <a:rPr lang="en-US" sz="4400" b="1" dirty="0">
                <a:solidFill>
                  <a:srgbClr val="766F5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S</a:t>
            </a:r>
            <a:br>
              <a:rPr lang="ru-RU" sz="4400" b="1" dirty="0">
                <a:solidFill>
                  <a:srgbClr val="766F5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</a:br>
            <a:r>
              <a:rPr lang="ru-RU" sz="4400" b="1" dirty="0">
                <a:solidFill>
                  <a:srgbClr val="766F5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Фармацевтическая субстанция (API)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97280" y="1933689"/>
            <a:ext cx="5473851" cy="421873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Проблема: Неполная прослеживаемость цепочки производства API.</a:t>
            </a:r>
          </a:p>
          <a:p>
            <a:pPr>
              <a:buFont typeface="Wingdings" panose="05000000000000000000" pitchFamily="2" charset="2"/>
              <a:buChar char="ü"/>
            </a:pPr>
            <a:endParaRPr lang="ru-RU" sz="20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Решение: Требуем полные данные от поставщика исходного сырья до конечного производителя.</a:t>
            </a:r>
          </a:p>
          <a:p>
            <a:pPr>
              <a:buFont typeface="Wingdings" panose="05000000000000000000" pitchFamily="2" charset="2"/>
              <a:buChar char="ü"/>
            </a:pPr>
            <a:endParaRPr lang="ru-RU" sz="20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Цель: Соответствие GMP и предотвращение запросов.</a:t>
            </a:r>
          </a:p>
        </p:txBody>
      </p:sp>
      <p:pic>
        <p:nvPicPr>
          <p:cNvPr id="2050" name="Picture 2" descr="Picture background">
            <a:extLst>
              <a:ext uri="{FF2B5EF4-FFF2-40B4-BE49-F238E27FC236}">
                <a16:creationId xmlns:a16="http://schemas.microsoft.com/office/drawing/2014/main" id="{D6B46BB2-0BD4-4A65-871D-85DC9A673D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6112" y="2205317"/>
            <a:ext cx="4621378" cy="3082459"/>
          </a:xfrm>
          <a:prstGeom prst="rect">
            <a:avLst/>
          </a:prstGeom>
          <a:noFill/>
          <a:effectLst>
            <a:outerShdw blurRad="50800" dist="50800" dir="5400000" sx="99000" sy="99000" algn="ctr" rotWithShape="0">
              <a:srgbClr val="000000">
                <a:alpha val="68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54494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b="1" dirty="0">
                <a:solidFill>
                  <a:srgbClr val="766F5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Критический раздел: Фармацевтическая разработка (P.2)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97280" y="2256418"/>
            <a:ext cx="5473851" cy="421873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Требуется обоснование, а не описание.</a:t>
            </a:r>
          </a:p>
          <a:p>
            <a:pPr>
              <a:buFont typeface="Wingdings" panose="05000000000000000000" pitchFamily="2" charset="2"/>
              <a:buChar char="ü"/>
            </a:pPr>
            <a:endParaRPr lang="ru-RU" sz="20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Пример: Научное обоснование состава через сравнительные исследования (Quality </a:t>
            </a:r>
            <a:r>
              <a:rPr lang="ru-RU" sz="20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by</a:t>
            </a:r>
            <a:r>
              <a:rPr lang="ru-RU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Design).</a:t>
            </a:r>
          </a:p>
          <a:p>
            <a:pPr>
              <a:buFont typeface="Wingdings" panose="05000000000000000000" pitchFamily="2" charset="2"/>
              <a:buChar char="ü"/>
            </a:pPr>
            <a:endParaRPr lang="ru-RU" sz="20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Выгода: Сокращение времени экспертизы и числа запросов.</a:t>
            </a:r>
          </a:p>
        </p:txBody>
      </p:sp>
      <p:pic>
        <p:nvPicPr>
          <p:cNvPr id="5" name="Picture 2" descr="Picture background">
            <a:extLst>
              <a:ext uri="{FF2B5EF4-FFF2-40B4-BE49-F238E27FC236}">
                <a16:creationId xmlns:a16="http://schemas.microsoft.com/office/drawing/2014/main" id="{0D2054A3-8813-4F13-9608-9BDD2E5C36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6860" y="2256418"/>
            <a:ext cx="4481990" cy="335301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75712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b="1" dirty="0">
                <a:solidFill>
                  <a:srgbClr val="766F5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Валидация методик анализа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97280" y="1933689"/>
            <a:ext cx="5473851" cy="421873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Проблема: «Шаблонные», а не под конкретный продукт отчеты о валидации.</a:t>
            </a:r>
          </a:p>
          <a:p>
            <a:pPr>
              <a:buFont typeface="Wingdings" panose="05000000000000000000" pitchFamily="2" charset="2"/>
              <a:buChar char="ü"/>
            </a:pPr>
            <a:endParaRPr lang="ru-RU" sz="20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Решение: Оценка робастности и специфичных параметров.</a:t>
            </a:r>
          </a:p>
          <a:p>
            <a:pPr>
              <a:buFont typeface="Wingdings" panose="05000000000000000000" pitchFamily="2" charset="2"/>
              <a:buChar char="ü"/>
            </a:pPr>
            <a:endParaRPr lang="ru-RU" sz="20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Цель: Доказательство пригодности метода для промышленного применения.</a:t>
            </a:r>
          </a:p>
        </p:txBody>
      </p:sp>
      <p:pic>
        <p:nvPicPr>
          <p:cNvPr id="3074" name="Picture 2" descr="Picture background">
            <a:extLst>
              <a:ext uri="{FF2B5EF4-FFF2-40B4-BE49-F238E27FC236}">
                <a16:creationId xmlns:a16="http://schemas.microsoft.com/office/drawing/2014/main" id="{28F73C5D-BECC-4C77-9600-713CF35A97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1131" y="1933689"/>
            <a:ext cx="4959724" cy="33064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438695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Другая 2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EFAC9"/>
      </a:accent2>
      <a:accent3>
        <a:srgbClr val="FAF1D4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2655</TotalTime>
  <Words>535</Words>
  <Application>Microsoft Office PowerPoint</Application>
  <PresentationFormat>Широкоэкранный</PresentationFormat>
  <Paragraphs>78</Paragraphs>
  <Slides>16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Book Antiqua</vt:lpstr>
      <vt:lpstr>Calibri</vt:lpstr>
      <vt:lpstr>Calibri Light</vt:lpstr>
      <vt:lpstr>Wingdings</vt:lpstr>
      <vt:lpstr>Ретро</vt:lpstr>
      <vt:lpstr>Особенности разработки модуля 3 регистрационного досье</vt:lpstr>
      <vt:lpstr> Актуальность темы Гармонизация требований (ICH) в ЕАЭС и Узбекистане</vt:lpstr>
      <vt:lpstr>Структура CTD и место Модуля 3</vt:lpstr>
      <vt:lpstr>Нормативная база ЕАЭС: Решение ЕЭК №78</vt:lpstr>
      <vt:lpstr>Вектор развития Узбекистана</vt:lpstr>
      <vt:lpstr>Гармонизация: Общие цели  ICH — общий мост между регуляторными системами </vt:lpstr>
      <vt:lpstr>Ключевые разделы: 3.2.S Фармацевтическая субстанция (API)</vt:lpstr>
      <vt:lpstr>Критический раздел: Фармацевтическая разработка (P.2)</vt:lpstr>
      <vt:lpstr>Валидация методик анализа</vt:lpstr>
      <vt:lpstr>Модуль 1: Фармаконадзор </vt:lpstr>
      <vt:lpstr>Стратегия работы с клиническими данными (Модули 4-5) </vt:lpstr>
      <vt:lpstr>Практическая рекомендация</vt:lpstr>
      <vt:lpstr>Выводы: Вектор на сближение</vt:lpstr>
      <vt:lpstr>Фармаконадзор: интеграция в регистрационную стратегию</vt:lpstr>
      <vt:lpstr>Итоговые выводы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Еженедельный отчет</dc:title>
  <dc:creator>Наталья Джога</dc:creator>
  <cp:lastModifiedBy>Виктория Коротенко</cp:lastModifiedBy>
  <cp:revision>67</cp:revision>
  <dcterms:created xsi:type="dcterms:W3CDTF">2024-04-01T11:24:41Z</dcterms:created>
  <dcterms:modified xsi:type="dcterms:W3CDTF">2025-10-06T12:13:45Z</dcterms:modified>
</cp:coreProperties>
</file>