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1803" r:id="rId3"/>
    <p:sldId id="1802" r:id="rId4"/>
    <p:sldId id="257" r:id="rId5"/>
    <p:sldId id="262" r:id="rId6"/>
    <p:sldId id="1808" r:id="rId7"/>
    <p:sldId id="1804" r:id="rId8"/>
    <p:sldId id="1805" r:id="rId9"/>
    <p:sldId id="1812" r:id="rId10"/>
    <p:sldId id="1813" r:id="rId11"/>
    <p:sldId id="1809" r:id="rId12"/>
    <p:sldId id="1811" r:id="rId13"/>
    <p:sldId id="260" r:id="rId14"/>
    <p:sldId id="181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C2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Имели значение для общественного здоровья</c:v>
                </c:pt>
                <c:pt idx="1">
                  <c:v>Рекомендовано внесение изменений в ИМП/ОХЛП</c:v>
                </c:pt>
                <c:pt idx="2">
                  <c:v>Не закрыты до настоящего времени </c:v>
                </c:pt>
                <c:pt idx="3">
                  <c:v>Не нашли подтверждения и опровергнуты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5.7999999999999996E-3</c:v>
                </c:pt>
                <c:pt idx="1">
                  <c:v>0.33279999999999998</c:v>
                </c:pt>
                <c:pt idx="2">
                  <c:v>0.43099999999999999</c:v>
                </c:pt>
                <c:pt idx="3">
                  <c:v>0.23599999999999999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BF-4307-BADC-2AFE6B194A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51527920"/>
        <c:axId val="851526256"/>
      </c:barChart>
      <c:catAx>
        <c:axId val="851527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851526256"/>
        <c:crosses val="autoZero"/>
        <c:auto val="1"/>
        <c:lblAlgn val="ctr"/>
        <c:lblOffset val="100"/>
        <c:noMultiLvlLbl val="0"/>
      </c:catAx>
      <c:valAx>
        <c:axId val="851526256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851527920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215B0-A55B-4458-969B-0FBA05B785C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1C4DC-A94B-4303-9865-5BA5B116B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36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F1C4DC-A94B-4303-9865-5BA5B116BC3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7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43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57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603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32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77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83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57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17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6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30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8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F41E7A7-D165-4AE4-BCE7-5E1DAF6F973F}" type="datetimeFigureOut">
              <a:rPr lang="ru-RU" smtClean="0"/>
              <a:t>05.12.2024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E883373-475F-4368-AEDA-B272D4EC157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8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274C4AB-17EB-44C4-A4A8-DAF47EDD3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679739"/>
            <a:ext cx="10058400" cy="1580674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Алексеева Татьяна Сергеевна</a:t>
            </a:r>
          </a:p>
          <a:p>
            <a:pPr algn="r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фармаконадзору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АНО «ННЦ ФАРМАКОНАДЗОРА» </a:t>
            </a:r>
          </a:p>
          <a:p>
            <a:pPr algn="r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Мешкова анна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дмитриевна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r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Менеджер проектов АНО «ННЦ ФАРМАКОНАДЗОРА»</a:t>
            </a: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06788721-1295-4395-99B9-08DD02A43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4183" y="176774"/>
            <a:ext cx="3476806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473BBD8-90DA-436F-866C-7B193AAF10D6}"/>
              </a:ext>
            </a:extLst>
          </p:cNvPr>
          <p:cNvSpPr txBox="1">
            <a:spLocks/>
          </p:cNvSpPr>
          <p:nvPr/>
        </p:nvSpPr>
        <p:spPr>
          <a:xfrm>
            <a:off x="1066800" y="597587"/>
            <a:ext cx="10058400" cy="3566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500" b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базы данных по безопасности для реальной клинической практики</a:t>
            </a:r>
            <a:endParaRPr lang="ru-RU" sz="55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264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04EE4C9-6E8A-4DF6-A759-017CF595A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7188"/>
            <a:ext cx="10556004" cy="4436653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обнаружено 1214 сигналов по безопасности для 266 МНН. Из них 7 (0,58%) сигналов имели значение для общественного здоровья. По 404 (33,28%) сигналам было рекомендовано внесение изменений в ИМП/ОХЛП. 523 (43,1%) сигнала не закрыты до настоящего времени. 287 (23, 6%) сигналов не нашли своего подтверждения и были опровергнуты.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9345F36-B662-4DC5-A12B-8C3BB2205F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4985027"/>
              </p:ext>
            </p:extLst>
          </p:nvPr>
        </p:nvGraphicFramePr>
        <p:xfrm>
          <a:off x="3173207" y="3045748"/>
          <a:ext cx="5845586" cy="3238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Picture background">
            <a:extLst>
              <a:ext uri="{FF2B5EF4-FFF2-40B4-BE49-F238E27FC236}">
                <a16:creationId xmlns:a16="http://schemas.microsoft.com/office/drawing/2014/main" id="{9D87FBE7-D78C-43B6-BEE8-F09AAFC38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7140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методы. Диспропорциональность </a:t>
            </a:r>
            <a:r>
              <a:rPr lang="ru-RU" sz="40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endParaRPr lang="ru-RU" sz="40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057D-783A-4C96-B4A3-AB83DBFF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3454" y="1996453"/>
            <a:ext cx="10582051" cy="40233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Диспропорциональность выявляет только вероятность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одного события при использовании данного ЛП в сравнении с другими событиями, связанными с этим ЛП, выше, чем у других ЛП в изучаемой базе данных.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порога обнаружения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малых выборок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анализа 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MedDRA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«самого» лучшего метода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Диспропорциональность ≠ причинность!</a:t>
            </a:r>
          </a:p>
          <a:p>
            <a:pPr marL="0" indent="0" algn="just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Одних статистических методов обнаружения сигналов в спонтанных сообщениях недостаточно! Клиническое осмысливание информации обязательно!</a:t>
            </a:r>
          </a:p>
          <a:p>
            <a:pPr algn="just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32BCBD9A-7015-48A1-A324-5E4510351F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3284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наиболее важных выявленных сигналов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057D-783A-4C96-B4A3-AB83DBFF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046" y="1964851"/>
            <a:ext cx="10753725" cy="402336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Риск удлинения интервала QT при применении Фавипиравира;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Риск развития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тубулоинтерстициального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нефрита при применении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Золедроновой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кислоты;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Риск развития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менингиомы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применении Прогестерона;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Риск развития ангионевротического отека кишечника при применении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Лозартана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Риск развития эозинофильной пневмонии при применении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Вальпроевой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кислоты.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B0230038-D180-4437-837B-EDCDB6B84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364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и выводы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8BADF325-95B8-4D59-89CD-88DF96245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72628"/>
            <a:ext cx="10058400" cy="40233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 настоящий момент существует несколько математических способов выявления сигналов в базах данных по безопасности, отличающихся друг от друга чувствительностью и специфичностью, зависящих от объема массива анализируемых данных. 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Доля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валидированных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сообщений в базе данных имеет ключевое значение для эффективного обнаружения сигналов, при этом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невалидированные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сообщения, включающие данные о МНН и НР могут повысить качество работы с сигналами.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Обнаруженные автоматическими способами сигналы по безопасности требуют последующей клинической оценки подготовленными специалистами.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Каждый 20-й обнаруженный сигнал имеет значение для общественного здоровья, а каждый третий приводит к изменению ИМП/ОХЛП, то есть прямо влияет на практическое применение ЛП медицинскими специалистами. </a:t>
            </a: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892F8333-C98E-49B1-A797-8F766BCC29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5560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icture background">
            <a:extLst>
              <a:ext uri="{FF2B5EF4-FFF2-40B4-BE49-F238E27FC236}">
                <a16:creationId xmlns:a16="http://schemas.microsoft.com/office/drawing/2014/main" id="{FAB9A956-CA45-42D1-B5B9-50A2A94C52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8229" y="142043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6C8C68E-2939-4A31-BFD2-61430D5F8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63527"/>
            <a:ext cx="10058400" cy="1450757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E01B786-F74D-418A-89BE-D8A57BCDB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233" y="1889562"/>
            <a:ext cx="10058400" cy="402336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https://drugsafety.ru/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info@drugsafety.ru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8-800-777-86-04</a:t>
            </a:r>
          </a:p>
        </p:txBody>
      </p:sp>
      <p:pic>
        <p:nvPicPr>
          <p:cNvPr id="1032" name="Picture 8" descr="Picture background">
            <a:extLst>
              <a:ext uri="{FF2B5EF4-FFF2-40B4-BE49-F238E27FC236}">
                <a16:creationId xmlns:a16="http://schemas.microsoft.com/office/drawing/2014/main" id="{056A20DA-F88F-4287-94FD-EB3F46E64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16" y="1889562"/>
            <a:ext cx="395443" cy="39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icture background">
            <a:extLst>
              <a:ext uri="{FF2B5EF4-FFF2-40B4-BE49-F238E27FC236}">
                <a16:creationId xmlns:a16="http://schemas.microsoft.com/office/drawing/2014/main" id="{0BAF2AC1-4B48-444C-9BE6-CE719585F5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912" y="2371446"/>
            <a:ext cx="394447" cy="39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icture background">
            <a:extLst>
              <a:ext uri="{FF2B5EF4-FFF2-40B4-BE49-F238E27FC236}">
                <a16:creationId xmlns:a16="http://schemas.microsoft.com/office/drawing/2014/main" id="{160CDE41-D73A-4072-8719-845976429C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915" y="2882444"/>
            <a:ext cx="394446" cy="394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41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трелка: круговая 18">
            <a:extLst>
              <a:ext uri="{FF2B5EF4-FFF2-40B4-BE49-F238E27FC236}">
                <a16:creationId xmlns:a16="http://schemas.microsoft.com/office/drawing/2014/main" id="{29FBDBDF-EAA8-4670-B9F5-A4026D62FF7C}"/>
              </a:ext>
            </a:extLst>
          </p:cNvPr>
          <p:cNvSpPr/>
          <p:nvPr/>
        </p:nvSpPr>
        <p:spPr>
          <a:xfrm>
            <a:off x="5417342" y="1687390"/>
            <a:ext cx="3516547" cy="3516547"/>
          </a:xfrm>
          <a:prstGeom prst="circularArrow">
            <a:avLst>
              <a:gd name="adj1" fmla="val 3317"/>
              <a:gd name="adj2" fmla="val 409769"/>
              <a:gd name="adj3" fmla="val 19414721"/>
              <a:gd name="adj4" fmla="val 12575511"/>
              <a:gd name="adj5" fmla="val 3870"/>
            </a:avLst>
          </a:prstGeom>
          <a:solidFill>
            <a:schemeClr val="accent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375767"/>
              <a:satOff val="36001"/>
              <a:lumOff val="8823"/>
              <a:alphaOff val="0"/>
            </a:schemeClr>
          </a:fillRef>
          <a:effectRef idx="0">
            <a:schemeClr val="accent5">
              <a:hueOff val="375767"/>
              <a:satOff val="36001"/>
              <a:lumOff val="8823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36633"/>
            <a:ext cx="10058400" cy="1450757"/>
          </a:xfrm>
        </p:spPr>
        <p:txBody>
          <a:bodyPr>
            <a:normAutofit/>
          </a:bodyPr>
          <a:lstStyle/>
          <a:p>
            <a:r>
              <a:rPr lang="ru-RU" sz="44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Эволюция риска в </a:t>
            </a:r>
            <a:r>
              <a:rPr lang="ru-RU" sz="44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фармаконадзоре</a:t>
            </a:r>
            <a:endParaRPr lang="ru-RU" sz="4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Picture background">
            <a:extLst>
              <a:ext uri="{FF2B5EF4-FFF2-40B4-BE49-F238E27FC236}">
                <a16:creationId xmlns:a16="http://schemas.microsoft.com/office/drawing/2014/main" id="{41F5848D-17D9-4657-946A-808EB254C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4D1B06C-0197-4105-8CE7-6943D74AEFB0}"/>
              </a:ext>
            </a:extLst>
          </p:cNvPr>
          <p:cNvGrpSpPr/>
          <p:nvPr/>
        </p:nvGrpSpPr>
        <p:grpSpPr>
          <a:xfrm>
            <a:off x="819385" y="2864557"/>
            <a:ext cx="2721061" cy="2244306"/>
            <a:chOff x="463846" y="1167955"/>
            <a:chExt cx="2721061" cy="2244306"/>
          </a:xfrm>
        </p:grpSpPr>
        <p:sp>
          <p:nvSpPr>
            <p:cNvPr id="7" name="Прямоугольник: скругленные углы 6">
              <a:extLst>
                <a:ext uri="{FF2B5EF4-FFF2-40B4-BE49-F238E27FC236}">
                  <a16:creationId xmlns:a16="http://schemas.microsoft.com/office/drawing/2014/main" id="{68D2A37E-7F8F-4456-83EE-62E31C094FFE}"/>
                </a:ext>
              </a:extLst>
            </p:cNvPr>
            <p:cNvSpPr/>
            <p:nvPr/>
          </p:nvSpPr>
          <p:spPr>
            <a:xfrm>
              <a:off x="463846" y="1167955"/>
              <a:ext cx="2721061" cy="2244306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8" name="Прямоугольник: скругленные углы 4">
              <a:extLst>
                <a:ext uri="{FF2B5EF4-FFF2-40B4-BE49-F238E27FC236}">
                  <a16:creationId xmlns:a16="http://schemas.microsoft.com/office/drawing/2014/main" id="{5D799045-02C5-4802-AA96-1F4D295776F7}"/>
                </a:ext>
              </a:extLst>
            </p:cNvPr>
            <p:cNvSpPr txBox="1"/>
            <p:nvPr/>
          </p:nvSpPr>
          <p:spPr>
            <a:xfrm>
              <a:off x="515494" y="1219603"/>
              <a:ext cx="2617765" cy="1660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195" tIns="36195" rIns="36195" bIns="36195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Клинический случай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Исследование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ИСНР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 анализа БД</a:t>
              </a:r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7399768-8281-4E0D-AEE2-0C814648F625}"/>
              </a:ext>
            </a:extLst>
          </p:cNvPr>
          <p:cNvGrpSpPr/>
          <p:nvPr/>
        </p:nvGrpSpPr>
        <p:grpSpPr>
          <a:xfrm>
            <a:off x="1726372" y="4501577"/>
            <a:ext cx="2418721" cy="961845"/>
            <a:chOff x="1068526" y="2931339"/>
            <a:chExt cx="2418721" cy="961845"/>
          </a:xfrm>
          <a:solidFill>
            <a:schemeClr val="accent2"/>
          </a:solidFill>
        </p:grpSpPr>
        <p:sp>
          <p:nvSpPr>
            <p:cNvPr id="10" name="Прямоугольник: скругленные углы 9">
              <a:extLst>
                <a:ext uri="{FF2B5EF4-FFF2-40B4-BE49-F238E27FC236}">
                  <a16:creationId xmlns:a16="http://schemas.microsoft.com/office/drawing/2014/main" id="{68600AAE-4BFB-4F52-9181-00F2F4AE36DF}"/>
                </a:ext>
              </a:extLst>
            </p:cNvPr>
            <p:cNvSpPr/>
            <p:nvPr/>
          </p:nvSpPr>
          <p:spPr>
            <a:xfrm>
              <a:off x="1068526" y="2931339"/>
              <a:ext cx="2418721" cy="9618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Прямоугольник: скругленные углы 4">
              <a:extLst>
                <a:ext uri="{FF2B5EF4-FFF2-40B4-BE49-F238E27FC236}">
                  <a16:creationId xmlns:a16="http://schemas.microsoft.com/office/drawing/2014/main" id="{DCD7D82C-E802-4C6B-B7EC-A0C56B9F6A23}"/>
                </a:ext>
              </a:extLst>
            </p:cNvPr>
            <p:cNvSpPr txBox="1"/>
            <p:nvPr/>
          </p:nvSpPr>
          <p:spPr>
            <a:xfrm>
              <a:off x="1096697" y="2959510"/>
              <a:ext cx="2362379" cy="905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005" tIns="26670" rIns="40005" bIns="2667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1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Новая информация по безопасности</a:t>
              </a:r>
            </a:p>
          </p:txBody>
        </p:sp>
      </p:grpSp>
      <p:sp>
        <p:nvSpPr>
          <p:cNvPr id="12" name="Shape 11">
            <a:extLst>
              <a:ext uri="{FF2B5EF4-FFF2-40B4-BE49-F238E27FC236}">
                <a16:creationId xmlns:a16="http://schemas.microsoft.com/office/drawing/2014/main" id="{DBB09D26-AD5A-4B69-8E0C-900F1874C7FA}"/>
              </a:ext>
            </a:extLst>
          </p:cNvPr>
          <p:cNvSpPr/>
          <p:nvPr/>
        </p:nvSpPr>
        <p:spPr>
          <a:xfrm>
            <a:off x="2174958" y="2989867"/>
            <a:ext cx="3168856" cy="3168856"/>
          </a:xfrm>
          <a:prstGeom prst="leftCircularArrow">
            <a:avLst>
              <a:gd name="adj1" fmla="val 3681"/>
              <a:gd name="adj2" fmla="val 458694"/>
              <a:gd name="adj3" fmla="val 2234205"/>
              <a:gd name="adj4" fmla="val 9024489"/>
              <a:gd name="adj5" fmla="val 4294"/>
            </a:avLst>
          </a:prstGeom>
          <a:solidFill>
            <a:schemeClr val="accent2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B1869175-769F-454F-A9EF-593845AD4040}"/>
              </a:ext>
            </a:extLst>
          </p:cNvPr>
          <p:cNvGrpSpPr/>
          <p:nvPr/>
        </p:nvGrpSpPr>
        <p:grpSpPr>
          <a:xfrm>
            <a:off x="4375936" y="2864557"/>
            <a:ext cx="2721061" cy="2244306"/>
            <a:chOff x="4042687" y="1167955"/>
            <a:chExt cx="2721061" cy="2244306"/>
          </a:xfrm>
        </p:grpSpPr>
        <p:sp>
          <p:nvSpPr>
            <p:cNvPr id="14" name="Прямоугольник: скругленные углы 13">
              <a:extLst>
                <a:ext uri="{FF2B5EF4-FFF2-40B4-BE49-F238E27FC236}">
                  <a16:creationId xmlns:a16="http://schemas.microsoft.com/office/drawing/2014/main" id="{D51013DB-09F7-4686-BBD5-FCD33FA15A98}"/>
                </a:ext>
              </a:extLst>
            </p:cNvPr>
            <p:cNvSpPr/>
            <p:nvPr/>
          </p:nvSpPr>
          <p:spPr>
            <a:xfrm>
              <a:off x="4042687" y="1167955"/>
              <a:ext cx="2721061" cy="2244306"/>
            </a:xfrm>
            <a:prstGeom prst="roundRect">
              <a:avLst>
                <a:gd name="adj" fmla="val 10000"/>
              </a:avLst>
            </a:prstGeom>
            <a:ln>
              <a:solidFill>
                <a:srgbClr val="4A7C29"/>
              </a:solidFill>
            </a:ln>
          </p:spPr>
          <p:style>
            <a:lnRef idx="2">
              <a:schemeClr val="accent5">
                <a:hueOff val="187884"/>
                <a:satOff val="18001"/>
                <a:lumOff val="4411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: скругленные углы 4">
              <a:extLst>
                <a:ext uri="{FF2B5EF4-FFF2-40B4-BE49-F238E27FC236}">
                  <a16:creationId xmlns:a16="http://schemas.microsoft.com/office/drawing/2014/main" id="{8FFE490C-6293-44F8-AB91-35FFDF3DED0F}"/>
                </a:ext>
              </a:extLst>
            </p:cNvPr>
            <p:cNvSpPr txBox="1"/>
            <p:nvPr/>
          </p:nvSpPr>
          <p:spPr>
            <a:xfrm>
              <a:off x="4094335" y="1700526"/>
              <a:ext cx="2617765" cy="1660087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195" tIns="36195" rIns="36195" bIns="36195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Валидированный</a:t>
              </a:r>
              <a:endParaRPr lang="ru-RU" sz="19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Невалидированный</a:t>
              </a:r>
              <a:endParaRPr lang="ru-RU" sz="19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ru-RU" sz="1900" kern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" name="Группа 15">
            <a:extLst>
              <a:ext uri="{FF2B5EF4-FFF2-40B4-BE49-F238E27FC236}">
                <a16:creationId xmlns:a16="http://schemas.microsoft.com/office/drawing/2014/main" id="{CE567638-EF7C-4196-BC6B-57257330CD88}"/>
              </a:ext>
            </a:extLst>
          </p:cNvPr>
          <p:cNvGrpSpPr/>
          <p:nvPr/>
        </p:nvGrpSpPr>
        <p:grpSpPr>
          <a:xfrm>
            <a:off x="5395462" y="2347268"/>
            <a:ext cx="2418721" cy="961845"/>
            <a:chOff x="4647367" y="687032"/>
            <a:chExt cx="2418721" cy="961845"/>
          </a:xfrm>
          <a:solidFill>
            <a:schemeClr val="accent2"/>
          </a:solidFill>
        </p:grpSpPr>
        <p:sp>
          <p:nvSpPr>
            <p:cNvPr id="17" name="Прямоугольник: скругленные углы 16">
              <a:extLst>
                <a:ext uri="{FF2B5EF4-FFF2-40B4-BE49-F238E27FC236}">
                  <a16:creationId xmlns:a16="http://schemas.microsoft.com/office/drawing/2014/main" id="{E764E509-49E1-48CA-BCF4-1D61286E4BBA}"/>
                </a:ext>
              </a:extLst>
            </p:cNvPr>
            <p:cNvSpPr/>
            <p:nvPr/>
          </p:nvSpPr>
          <p:spPr>
            <a:xfrm>
              <a:off x="4647367" y="687032"/>
              <a:ext cx="2418721" cy="9618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187884"/>
                <a:satOff val="18001"/>
                <a:lumOff val="4411"/>
                <a:alphaOff val="0"/>
              </a:schemeClr>
            </a:fillRef>
            <a:effectRef idx="0">
              <a:schemeClr val="accent5">
                <a:hueOff val="187884"/>
                <a:satOff val="18001"/>
                <a:lumOff val="441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Прямоугольник: скругленные углы 4">
              <a:extLst>
                <a:ext uri="{FF2B5EF4-FFF2-40B4-BE49-F238E27FC236}">
                  <a16:creationId xmlns:a16="http://schemas.microsoft.com/office/drawing/2014/main" id="{DCB8D20A-30A5-414A-A75C-63E03F3A3A8B}"/>
                </a:ext>
              </a:extLst>
            </p:cNvPr>
            <p:cNvSpPr txBox="1"/>
            <p:nvPr/>
          </p:nvSpPr>
          <p:spPr>
            <a:xfrm>
              <a:off x="4675538" y="715203"/>
              <a:ext cx="2362379" cy="905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005" tIns="26670" rIns="40005" bIns="26670" numCol="1" spcCol="1270" anchor="ctr" anchorCtr="0">
              <a:noAutofit/>
            </a:bodyPr>
            <a:lstStyle/>
            <a:p>
              <a:pPr marL="0" lvl="0" indent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1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Сигнал по безопасности</a:t>
              </a: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3EC32A2A-E543-44EF-A16F-4DBBA56B1655}"/>
              </a:ext>
            </a:extLst>
          </p:cNvPr>
          <p:cNvGrpSpPr/>
          <p:nvPr/>
        </p:nvGrpSpPr>
        <p:grpSpPr>
          <a:xfrm>
            <a:off x="8406079" y="2916298"/>
            <a:ext cx="2721061" cy="2244306"/>
            <a:chOff x="7621527" y="1167955"/>
            <a:chExt cx="2721061" cy="2244306"/>
          </a:xfrm>
        </p:grpSpPr>
        <p:sp>
          <p:nvSpPr>
            <p:cNvPr id="22" name="Прямоугольник: скругленные углы 21">
              <a:extLst>
                <a:ext uri="{FF2B5EF4-FFF2-40B4-BE49-F238E27FC236}">
                  <a16:creationId xmlns:a16="http://schemas.microsoft.com/office/drawing/2014/main" id="{D80A019C-028A-4C9D-B78E-50EB3F4E4D70}"/>
                </a:ext>
              </a:extLst>
            </p:cNvPr>
            <p:cNvSpPr/>
            <p:nvPr/>
          </p:nvSpPr>
          <p:spPr>
            <a:xfrm>
              <a:off x="7621527" y="1167955"/>
              <a:ext cx="2721061" cy="2244306"/>
            </a:xfrm>
            <a:prstGeom prst="roundRect">
              <a:avLst>
                <a:gd name="adj" fmla="val 10000"/>
              </a:avLst>
            </a:prstGeom>
            <a:ln>
              <a:solidFill>
                <a:srgbClr val="4A7C29"/>
              </a:solidFill>
            </a:ln>
          </p:spPr>
          <p:style>
            <a:lnRef idx="2">
              <a:schemeClr val="accent5">
                <a:hueOff val="375767"/>
                <a:satOff val="36001"/>
                <a:lumOff val="8823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Прямоугольник: скругленные углы 4">
              <a:extLst>
                <a:ext uri="{FF2B5EF4-FFF2-40B4-BE49-F238E27FC236}">
                  <a16:creationId xmlns:a16="http://schemas.microsoft.com/office/drawing/2014/main" id="{087C60DC-D96E-4660-9D91-65AC9D5917C0}"/>
                </a:ext>
              </a:extLst>
            </p:cNvPr>
            <p:cNvSpPr txBox="1"/>
            <p:nvPr/>
          </p:nvSpPr>
          <p:spPr>
            <a:xfrm>
              <a:off x="7673175" y="1219603"/>
              <a:ext cx="2617765" cy="16600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6195" tIns="36195" rIns="36195" bIns="36195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Важный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Неважный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Идентифицированный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ru-RU" sz="19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Потенциальный</a:t>
              </a: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D4ACDB9C-61C3-4AD4-8A43-FA7B9D9F40B5}"/>
              </a:ext>
            </a:extLst>
          </p:cNvPr>
          <p:cNvGrpSpPr/>
          <p:nvPr/>
        </p:nvGrpSpPr>
        <p:grpSpPr>
          <a:xfrm>
            <a:off x="9422128" y="4576292"/>
            <a:ext cx="2418721" cy="961845"/>
            <a:chOff x="8226208" y="2931339"/>
            <a:chExt cx="2418721" cy="961845"/>
          </a:xfrm>
          <a:solidFill>
            <a:schemeClr val="accent2"/>
          </a:solidFill>
        </p:grpSpPr>
        <p:sp>
          <p:nvSpPr>
            <p:cNvPr id="25" name="Прямоугольник: скругленные углы 24">
              <a:extLst>
                <a:ext uri="{FF2B5EF4-FFF2-40B4-BE49-F238E27FC236}">
                  <a16:creationId xmlns:a16="http://schemas.microsoft.com/office/drawing/2014/main" id="{DB50B80E-A94A-4701-B0B7-96D88E1CCD0B}"/>
                </a:ext>
              </a:extLst>
            </p:cNvPr>
            <p:cNvSpPr/>
            <p:nvPr/>
          </p:nvSpPr>
          <p:spPr>
            <a:xfrm>
              <a:off x="8226208" y="2931339"/>
              <a:ext cx="2418721" cy="96184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375767"/>
                <a:satOff val="36001"/>
                <a:lumOff val="8823"/>
                <a:alphaOff val="0"/>
              </a:schemeClr>
            </a:fillRef>
            <a:effectRef idx="0">
              <a:schemeClr val="accent5">
                <a:hueOff val="375767"/>
                <a:satOff val="36001"/>
                <a:lumOff val="882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Прямоугольник: скругленные углы 4">
              <a:extLst>
                <a:ext uri="{FF2B5EF4-FFF2-40B4-BE49-F238E27FC236}">
                  <a16:creationId xmlns:a16="http://schemas.microsoft.com/office/drawing/2014/main" id="{0211EA91-2658-43B4-9E43-55232745E1F4}"/>
                </a:ext>
              </a:extLst>
            </p:cNvPr>
            <p:cNvSpPr txBox="1"/>
            <p:nvPr/>
          </p:nvSpPr>
          <p:spPr>
            <a:xfrm>
              <a:off x="8254379" y="2959510"/>
              <a:ext cx="2362379" cy="90550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22860" rIns="34290" bIns="2286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21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РИСК</a:t>
              </a:r>
              <a:br>
                <a:rPr lang="ru-RU" sz="21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ru-RU" sz="1500" kern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Проблема по безопасности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682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36633"/>
            <a:ext cx="10058400" cy="1450757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СИГНАЛ?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057D-783A-4C96-B4A3-AB83DBFF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050" y="2097545"/>
            <a:ext cx="8064133" cy="40233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поступающая от одного или нескольких источников, включая наблюдения и эксперименты, которая предполагает наличие новой потенциальной причинно-следственной связи или нового аспекта известной взаимосвязи между воздействием лекарственного препарата и явлением или совокупностью взаимосвязанных явлений, нежелательных или благоприятных, оцениваемая как достаточная для дальнейших действий по верификации сигнала.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аспекты известной взаимосвязи могут включать в себя изменения частоты, распространения нежелательной реакции (например, по полу, возрасту, территории), продолжительности, степени тяжести или исходу нежелательной реакции).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«Выявление сигнала»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signal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detection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 поиска и (или) идентификации сигнала с использованием любых источников данных о безопасности.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618750-D0DF-405E-9B4C-BEE2BA7A0D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4040" y="1872628"/>
            <a:ext cx="3037092" cy="4248277"/>
          </a:xfrm>
          <a:prstGeom prst="rect">
            <a:avLst/>
          </a:prstGeom>
        </p:spPr>
      </p:pic>
      <p:pic>
        <p:nvPicPr>
          <p:cNvPr id="6" name="Picture 2" descr="Picture background">
            <a:extLst>
              <a:ext uri="{FF2B5EF4-FFF2-40B4-BE49-F238E27FC236}">
                <a16:creationId xmlns:a16="http://schemas.microsoft.com/office/drawing/2014/main" id="{59D63A40-094A-4130-934C-D7B5C44A6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35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057D-783A-4C96-B4A3-AB83DBFF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7780"/>
            <a:ext cx="10287896" cy="4023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примере компьютеризированной системы АНО «Национальный научный центр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фармаконадзора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(ННЦФ) определить значение анализа базы данных (БД) индивидуальных случаев развития нежелательных реакций (ИСНР) в принятии решений о практическом использовании лекарственных средств (ЛС). </a:t>
            </a: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97C82AE0-4898-48D8-883B-28F74FC6F8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6490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057D-783A-4C96-B4A3-AB83DBFF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087780"/>
            <a:ext cx="9770745" cy="402336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Проанализировать БД ИСНР АНО ННЦФ на предмет наличия сигналов по безопасности разными методами;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Охарактеризовать данные методы с точки зрения применимости в практике фармацевтических компаний; 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Определить долю сигналов, нашедших свое подтверждение в качестве риска.  </a:t>
            </a: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A883CDBB-2942-41B3-83AA-7730B7203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29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36633"/>
            <a:ext cx="10058400" cy="1450757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9D057D-783A-4C96-B4A3-AB83DBFF33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380" y="1834528"/>
            <a:ext cx="10999470" cy="421664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проанализирована база данных по безопасности АНО ННЦФ, включающая более 86 000 сообщений о развитии НР или особых ситуаций при применении 266 МНН на пострегистрационном этапе. Определяли степень достоверности причинно-следственной связи с использованием алгоритмов Карча-Лазаньи,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Наранжо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метода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WHO-UMС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модификации ливерпульского алгоритма. 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Использовали следующие методы обнаружения сигналов по безопасности: качественный и количественные методы определения диспропорциональности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ROR, PRR, RRR, </a:t>
            </a:r>
            <a:r>
              <a:rPr lang="en" sz="2400" b="0" i="0" u="none" strike="noStrike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Bayesian confidence propagation neural network </a:t>
            </a:r>
            <a:r>
              <a:rPr lang="en" sz="2400" b="0" i="0" u="none" strike="noStrike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BCPNN, Gamma Poisson shrinker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GPS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статистических методов обнаружения сигналов были подтверждены решением экспертов. Также была проведена оценка результатов анализа сигналов по типам принятых решений. 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5E194932-560C-4D21-AD09-9586B6807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980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36633"/>
            <a:ext cx="10058400" cy="1450757"/>
          </a:xfrm>
        </p:spPr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Методология работы с сигналами</a:t>
            </a:r>
          </a:p>
        </p:txBody>
      </p:sp>
      <p:sp>
        <p:nvSpPr>
          <p:cNvPr id="5" name="Стрелка: вправо с вырезом 4">
            <a:extLst>
              <a:ext uri="{FF2B5EF4-FFF2-40B4-BE49-F238E27FC236}">
                <a16:creationId xmlns:a16="http://schemas.microsoft.com/office/drawing/2014/main" id="{A4CEEA24-9057-4704-AC93-8AA4C7022FB6}"/>
              </a:ext>
            </a:extLst>
          </p:cNvPr>
          <p:cNvSpPr/>
          <p:nvPr/>
        </p:nvSpPr>
        <p:spPr>
          <a:xfrm>
            <a:off x="441978" y="2731695"/>
            <a:ext cx="11308043" cy="1394609"/>
          </a:xfrm>
          <a:prstGeom prst="notchedRightArrow">
            <a:avLst/>
          </a:prstGeom>
          <a:solidFill>
            <a:schemeClr val="accent2"/>
          </a:solidFill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hueOff val="0"/>
              <a:satOff val="0"/>
              <a:lumOff val="0"/>
              <a:alphaOff val="0"/>
            </a:schemeClr>
          </a:fillRef>
          <a:effectRef idx="1">
            <a:schemeClr val="accent5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9664C3DF-39D6-4591-9F9D-79349CBDAF1A}"/>
              </a:ext>
            </a:extLst>
          </p:cNvPr>
          <p:cNvSpPr/>
          <p:nvPr/>
        </p:nvSpPr>
        <p:spPr>
          <a:xfrm>
            <a:off x="3179427" y="3254674"/>
            <a:ext cx="348652" cy="348652"/>
          </a:xfrm>
          <a:prstGeom prst="ellipse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C492192C-A8D5-4B84-8701-2329646CB368}"/>
              </a:ext>
            </a:extLst>
          </p:cNvPr>
          <p:cNvSpPr/>
          <p:nvPr/>
        </p:nvSpPr>
        <p:spPr>
          <a:xfrm>
            <a:off x="1654474" y="3254674"/>
            <a:ext cx="348652" cy="348652"/>
          </a:xfrm>
          <a:prstGeom prst="ellipse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75153"/>
              <a:satOff val="7200"/>
              <a:lumOff val="1765"/>
              <a:alphaOff val="0"/>
            </a:schemeClr>
          </a:fillRef>
          <a:effectRef idx="1">
            <a:schemeClr val="accent5">
              <a:hueOff val="75153"/>
              <a:satOff val="7200"/>
              <a:lumOff val="1765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endParaRPr lang="ru-RU" dirty="0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0832EBAE-ACE0-438E-9386-41B28979615D}"/>
              </a:ext>
            </a:extLst>
          </p:cNvPr>
          <p:cNvSpPr/>
          <p:nvPr/>
        </p:nvSpPr>
        <p:spPr>
          <a:xfrm>
            <a:off x="4704380" y="3254673"/>
            <a:ext cx="348652" cy="348652"/>
          </a:xfrm>
          <a:prstGeom prst="ellipse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75153"/>
              <a:satOff val="7200"/>
              <a:lumOff val="1765"/>
              <a:alphaOff val="0"/>
            </a:schemeClr>
          </a:fillRef>
          <a:effectRef idx="1">
            <a:schemeClr val="accent5">
              <a:hueOff val="75153"/>
              <a:satOff val="7200"/>
              <a:lumOff val="1765"/>
              <a:alphaOff val="0"/>
            </a:schemeClr>
          </a:effectRef>
          <a:fontRef idx="minor">
            <a:schemeClr val="dk1"/>
          </a:fontRef>
        </p:style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055ED19D-8DBB-49D3-A14A-9F33A1D817E3}"/>
              </a:ext>
            </a:extLst>
          </p:cNvPr>
          <p:cNvSpPr/>
          <p:nvPr/>
        </p:nvSpPr>
        <p:spPr>
          <a:xfrm>
            <a:off x="6229333" y="3254673"/>
            <a:ext cx="348652" cy="348652"/>
          </a:xfrm>
          <a:prstGeom prst="ellipse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75153"/>
              <a:satOff val="7200"/>
              <a:lumOff val="1765"/>
              <a:alphaOff val="0"/>
            </a:schemeClr>
          </a:fillRef>
          <a:effectRef idx="1">
            <a:schemeClr val="accent5">
              <a:hueOff val="75153"/>
              <a:satOff val="7200"/>
              <a:lumOff val="1765"/>
              <a:alphaOff val="0"/>
            </a:schemeClr>
          </a:effectRef>
          <a:fontRef idx="minor">
            <a:schemeClr val="dk1"/>
          </a:fontRef>
        </p:style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D3E086BA-5972-44E4-960C-C0CFE9D7914F}"/>
              </a:ext>
            </a:extLst>
          </p:cNvPr>
          <p:cNvSpPr/>
          <p:nvPr/>
        </p:nvSpPr>
        <p:spPr>
          <a:xfrm>
            <a:off x="7728096" y="3254673"/>
            <a:ext cx="348652" cy="348652"/>
          </a:xfrm>
          <a:prstGeom prst="ellipse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75153"/>
              <a:satOff val="7200"/>
              <a:lumOff val="1765"/>
              <a:alphaOff val="0"/>
            </a:schemeClr>
          </a:fillRef>
          <a:effectRef idx="1">
            <a:schemeClr val="accent5">
              <a:hueOff val="75153"/>
              <a:satOff val="7200"/>
              <a:lumOff val="1765"/>
              <a:alphaOff val="0"/>
            </a:schemeClr>
          </a:effectRef>
          <a:fontRef idx="minor">
            <a:schemeClr val="dk1"/>
          </a:fontRef>
        </p:style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5982975A-81C0-4719-865A-E1B9B1110093}"/>
              </a:ext>
            </a:extLst>
          </p:cNvPr>
          <p:cNvSpPr/>
          <p:nvPr/>
        </p:nvSpPr>
        <p:spPr>
          <a:xfrm>
            <a:off x="9188743" y="3254673"/>
            <a:ext cx="348652" cy="348652"/>
          </a:xfrm>
          <a:prstGeom prst="ellipse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75153"/>
              <a:satOff val="7200"/>
              <a:lumOff val="1765"/>
              <a:alphaOff val="0"/>
            </a:schemeClr>
          </a:fillRef>
          <a:effectRef idx="1">
            <a:schemeClr val="accent5">
              <a:hueOff val="75153"/>
              <a:satOff val="7200"/>
              <a:lumOff val="1765"/>
              <a:alphaOff val="0"/>
            </a:schemeClr>
          </a:effectRef>
          <a:fontRef idx="minor">
            <a:schemeClr val="dk1"/>
          </a:fontRef>
        </p:style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D0E2CFE3-C8C0-4509-95D6-C6ACACB3492E}"/>
              </a:ext>
            </a:extLst>
          </p:cNvPr>
          <p:cNvGrpSpPr/>
          <p:nvPr/>
        </p:nvGrpSpPr>
        <p:grpSpPr>
          <a:xfrm>
            <a:off x="1097280" y="1714284"/>
            <a:ext cx="1627463" cy="1394609"/>
            <a:chOff x="2795" y="0"/>
            <a:chExt cx="1627463" cy="1394609"/>
          </a:xfrm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426673EE-A7AF-4D66-9317-4ED8B15CB0FB}"/>
                </a:ext>
              </a:extLst>
            </p:cNvPr>
            <p:cNvSpPr/>
            <p:nvPr/>
          </p:nvSpPr>
          <p:spPr>
            <a:xfrm>
              <a:off x="2795" y="0"/>
              <a:ext cx="1627463" cy="13946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21293E5-B3A6-467C-9074-6C2E3D945D27}"/>
                </a:ext>
              </a:extLst>
            </p:cNvPr>
            <p:cNvSpPr txBox="1"/>
            <p:nvPr/>
          </p:nvSpPr>
          <p:spPr>
            <a:xfrm>
              <a:off x="2795" y="0"/>
              <a:ext cx="1627463" cy="1394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Выявление (</a:t>
              </a:r>
              <a:r>
                <a:rPr lang="en-US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Detection)</a:t>
              </a:r>
              <a:endPara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FD1285D6-7063-43DB-A67B-908C9573CEAE}"/>
              </a:ext>
            </a:extLst>
          </p:cNvPr>
          <p:cNvGrpSpPr/>
          <p:nvPr/>
        </p:nvGrpSpPr>
        <p:grpSpPr>
          <a:xfrm>
            <a:off x="2540021" y="3835451"/>
            <a:ext cx="1627463" cy="1394609"/>
            <a:chOff x="1711632" y="2091913"/>
            <a:chExt cx="1627463" cy="1394609"/>
          </a:xfrm>
        </p:grpSpPr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9C487A21-9E9C-4773-B758-6D46D336640B}"/>
                </a:ext>
              </a:extLst>
            </p:cNvPr>
            <p:cNvSpPr/>
            <p:nvPr/>
          </p:nvSpPr>
          <p:spPr>
            <a:xfrm>
              <a:off x="1711632" y="2091913"/>
              <a:ext cx="1627463" cy="13946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B736B4B-7E47-4F8C-B9BB-72A67972F743}"/>
                </a:ext>
              </a:extLst>
            </p:cNvPr>
            <p:cNvSpPr txBox="1"/>
            <p:nvPr/>
          </p:nvSpPr>
          <p:spPr>
            <a:xfrm>
              <a:off x="1711632" y="2091913"/>
              <a:ext cx="1627463" cy="1394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Валидация (</a:t>
              </a:r>
              <a:r>
                <a:rPr lang="en-US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Validation)</a:t>
              </a:r>
              <a:endPara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955AE25F-14AF-4CCB-9E79-ADFA353EE825}"/>
              </a:ext>
            </a:extLst>
          </p:cNvPr>
          <p:cNvGrpSpPr/>
          <p:nvPr/>
        </p:nvGrpSpPr>
        <p:grpSpPr>
          <a:xfrm>
            <a:off x="4064974" y="1687390"/>
            <a:ext cx="1627463" cy="1394609"/>
            <a:chOff x="3420469" y="0"/>
            <a:chExt cx="1627463" cy="1394609"/>
          </a:xfrm>
        </p:grpSpPr>
        <p:sp>
          <p:nvSpPr>
            <p:cNvPr id="19" name="Прямоугольник 18">
              <a:extLst>
                <a:ext uri="{FF2B5EF4-FFF2-40B4-BE49-F238E27FC236}">
                  <a16:creationId xmlns:a16="http://schemas.microsoft.com/office/drawing/2014/main" id="{BC3F9148-48CC-4F10-A5F1-8A707D7CFDD5}"/>
                </a:ext>
              </a:extLst>
            </p:cNvPr>
            <p:cNvSpPr/>
            <p:nvPr/>
          </p:nvSpPr>
          <p:spPr>
            <a:xfrm>
              <a:off x="3420469" y="0"/>
              <a:ext cx="1627463" cy="13946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DAE9864-5F87-41AB-A717-E317A03B874A}"/>
                </a:ext>
              </a:extLst>
            </p:cNvPr>
            <p:cNvSpPr txBox="1"/>
            <p:nvPr/>
          </p:nvSpPr>
          <p:spPr>
            <a:xfrm>
              <a:off x="3420469" y="0"/>
              <a:ext cx="1627463" cy="1394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Подтверждение (</a:t>
              </a:r>
              <a:r>
                <a:rPr lang="en-US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Confirmation)</a:t>
              </a:r>
              <a:endPara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B753BB4A-DE63-4945-BE9E-BF43A74944E3}"/>
              </a:ext>
            </a:extLst>
          </p:cNvPr>
          <p:cNvGrpSpPr/>
          <p:nvPr/>
        </p:nvGrpSpPr>
        <p:grpSpPr>
          <a:xfrm>
            <a:off x="5692437" y="3835451"/>
            <a:ext cx="1627463" cy="1394609"/>
            <a:chOff x="5129306" y="2091913"/>
            <a:chExt cx="1627463" cy="1394609"/>
          </a:xfrm>
        </p:grpSpPr>
        <p:sp>
          <p:nvSpPr>
            <p:cNvPr id="22" name="Прямоугольник 21">
              <a:extLst>
                <a:ext uri="{FF2B5EF4-FFF2-40B4-BE49-F238E27FC236}">
                  <a16:creationId xmlns:a16="http://schemas.microsoft.com/office/drawing/2014/main" id="{19C6A0BD-36DA-446B-B21C-F9A6EC7B1FAB}"/>
                </a:ext>
              </a:extLst>
            </p:cNvPr>
            <p:cNvSpPr/>
            <p:nvPr/>
          </p:nvSpPr>
          <p:spPr>
            <a:xfrm>
              <a:off x="5129306" y="2091913"/>
              <a:ext cx="1627463" cy="13946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CDF13A00-23A5-4123-83BB-FFBEDCCAA8A2}"/>
                </a:ext>
              </a:extLst>
            </p:cNvPr>
            <p:cNvSpPr txBox="1"/>
            <p:nvPr/>
          </p:nvSpPr>
          <p:spPr>
            <a:xfrm>
              <a:off x="5129306" y="2091913"/>
              <a:ext cx="1627463" cy="1394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Приоритизация</a:t>
              </a: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Prioritization</a:t>
              </a: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46213AD2-4B16-4CC4-8BDF-9A31455248AE}"/>
              </a:ext>
            </a:extLst>
          </p:cNvPr>
          <p:cNvGrpSpPr/>
          <p:nvPr/>
        </p:nvGrpSpPr>
        <p:grpSpPr>
          <a:xfrm>
            <a:off x="7032668" y="1717406"/>
            <a:ext cx="1786369" cy="1394609"/>
            <a:chOff x="6838143" y="0"/>
            <a:chExt cx="1786369" cy="1394609"/>
          </a:xfrm>
        </p:grpSpPr>
        <p:sp>
          <p:nvSpPr>
            <p:cNvPr id="25" name="Прямоугольник 24">
              <a:extLst>
                <a:ext uri="{FF2B5EF4-FFF2-40B4-BE49-F238E27FC236}">
                  <a16:creationId xmlns:a16="http://schemas.microsoft.com/office/drawing/2014/main" id="{F0464DBD-C654-4447-B86A-ACB4CC589434}"/>
                </a:ext>
              </a:extLst>
            </p:cNvPr>
            <p:cNvSpPr/>
            <p:nvPr/>
          </p:nvSpPr>
          <p:spPr>
            <a:xfrm>
              <a:off x="6838143" y="0"/>
              <a:ext cx="1627463" cy="13946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6AF1051-F9F7-4891-A7EF-06EF1D101008}"/>
                </a:ext>
              </a:extLst>
            </p:cNvPr>
            <p:cNvSpPr txBox="1"/>
            <p:nvPr/>
          </p:nvSpPr>
          <p:spPr>
            <a:xfrm>
              <a:off x="6838143" y="0"/>
              <a:ext cx="1786369" cy="1394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b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Анализ и оценка (</a:t>
              </a:r>
              <a:r>
                <a:rPr lang="en-US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analysis and assessment</a:t>
              </a: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8D420C38-5200-4066-9A58-C7241048358D}"/>
              </a:ext>
            </a:extLst>
          </p:cNvPr>
          <p:cNvGrpSpPr/>
          <p:nvPr/>
        </p:nvGrpSpPr>
        <p:grpSpPr>
          <a:xfrm>
            <a:off x="8549337" y="3733121"/>
            <a:ext cx="1786369" cy="1394609"/>
            <a:chOff x="8546980" y="2091913"/>
            <a:chExt cx="1786369" cy="1394609"/>
          </a:xfrm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BA49588C-14A6-4C9C-B844-2DE3AB164852}"/>
                </a:ext>
              </a:extLst>
            </p:cNvPr>
            <p:cNvSpPr/>
            <p:nvPr/>
          </p:nvSpPr>
          <p:spPr>
            <a:xfrm>
              <a:off x="8546980" y="2091913"/>
              <a:ext cx="1627463" cy="139460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E1931D4-9890-4635-888F-D4F77CC8C242}"/>
                </a:ext>
              </a:extLst>
            </p:cNvPr>
            <p:cNvSpPr txBox="1"/>
            <p:nvPr/>
          </p:nvSpPr>
          <p:spPr>
            <a:xfrm>
              <a:off x="8546980" y="2091913"/>
              <a:ext cx="1786369" cy="139460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99568" rIns="99568" bIns="99568" numCol="1" spcCol="1270" anchor="t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Решение и рекомендации (</a:t>
              </a:r>
              <a:r>
                <a:rPr lang="en-US" sz="1600" kern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and recommendations)</a:t>
              </a:r>
              <a:endParaRPr lang="ru-RU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1FD3685-90A1-4FA0-805B-EBC0569DCCF7}"/>
              </a:ext>
            </a:extLst>
          </p:cNvPr>
          <p:cNvSpPr txBox="1"/>
          <p:nvPr/>
        </p:nvSpPr>
        <p:spPr>
          <a:xfrm>
            <a:off x="655784" y="4876941"/>
            <a:ext cx="1109423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«Управление сигналом» (</a:t>
            </a:r>
            <a:r>
              <a:rPr lang="en-US" sz="1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1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ignal</a:t>
            </a:r>
            <a:r>
              <a:rPr lang="ru-RU" sz="1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ru-RU" sz="1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комплекс мероприятий, проводимых в целях определения наличия новых рисков, связанных с действующим веществом или ЛП, или изменения известных рисков по результатам изучения ИСНР, совокупных данных, полученных из действующих систем активного мониторинга или исследований, научной медицинской литературы или иных источников данных, а также в целях принятия необходимых рекомендаций, решений, обмена информацией и прослеживания.</a:t>
            </a:r>
          </a:p>
        </p:txBody>
      </p:sp>
      <p:pic>
        <p:nvPicPr>
          <p:cNvPr id="31" name="Picture 2" descr="Picture background">
            <a:extLst>
              <a:ext uri="{FF2B5EF4-FFF2-40B4-BE49-F238E27FC236}">
                <a16:creationId xmlns:a16="http://schemas.microsoft.com/office/drawing/2014/main" id="{BF031192-C6C9-4328-8270-F7D9AE8C1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34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36633"/>
            <a:ext cx="10843708" cy="1450757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методы. Диспропорциональность </a:t>
            </a:r>
            <a:r>
              <a:rPr lang="ru-RU" b="1" dirty="0" err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endParaRPr lang="ru-RU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426673EE-A7AF-4D66-9317-4ED8B15CB0FB}"/>
              </a:ext>
            </a:extLst>
          </p:cNvPr>
          <p:cNvSpPr/>
          <p:nvPr/>
        </p:nvSpPr>
        <p:spPr>
          <a:xfrm>
            <a:off x="1097280" y="1687390"/>
            <a:ext cx="1627463" cy="139460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C3F9148-48CC-4F10-A5F1-8A707D7CFDD5}"/>
              </a:ext>
            </a:extLst>
          </p:cNvPr>
          <p:cNvSpPr/>
          <p:nvPr/>
        </p:nvSpPr>
        <p:spPr>
          <a:xfrm>
            <a:off x="4064974" y="1687390"/>
            <a:ext cx="1627463" cy="139460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1" name="Объект 2">
            <a:extLst>
              <a:ext uri="{FF2B5EF4-FFF2-40B4-BE49-F238E27FC236}">
                <a16:creationId xmlns:a16="http://schemas.microsoft.com/office/drawing/2014/main" id="{58E6D69C-695C-41A0-B1F6-1A7C7C834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849895"/>
            <a:ext cx="6610350" cy="4408030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статистической диспропорциональности основаны на сравнении наблюдаемого и ожидаемого числа сообщений о связи между ЛП и НЯ. 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десятки разных методов обнаружения диспропорциональности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фреквентистские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байесовские):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сообщений и частота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PRR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Пропорциональности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RRR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коэф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Относительного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ROR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шансов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репортирования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l-GR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компонент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Gamma Poisson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Shrinker (MGPS)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Bayesian Confidence Propagation Neural Network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Рисунок 31">
            <a:extLst>
              <a:ext uri="{FF2B5EF4-FFF2-40B4-BE49-F238E27FC236}">
                <a16:creationId xmlns:a16="http://schemas.microsoft.com/office/drawing/2014/main" id="{F1D184A8-9709-4894-8E2A-729033BC93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67" t="5026" r="9512"/>
          <a:stretch/>
        </p:blipFill>
        <p:spPr>
          <a:xfrm>
            <a:off x="7444798" y="1849895"/>
            <a:ext cx="4343789" cy="2171187"/>
          </a:xfrm>
          <a:prstGeom prst="rect">
            <a:avLst/>
          </a:prstGeom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DD2F9381-213A-47D9-9865-FFE0107DA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62960" y="4298602"/>
            <a:ext cx="4425627" cy="1450758"/>
          </a:xfrm>
          <a:prstGeom prst="rect">
            <a:avLst/>
          </a:prstGeom>
        </p:spPr>
      </p:pic>
      <p:pic>
        <p:nvPicPr>
          <p:cNvPr id="9" name="Picture 2" descr="Picture background">
            <a:extLst>
              <a:ext uri="{FF2B5EF4-FFF2-40B4-BE49-F238E27FC236}">
                <a16:creationId xmlns:a16="http://schemas.microsoft.com/office/drawing/2014/main" id="{67654CF1-D551-45D7-82A9-BB30CB0E7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36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1A3125-7311-4768-9D2C-5BDD47C87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504EE4C9-6E8A-4DF6-A759-017CF595A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7188"/>
            <a:ext cx="10556004" cy="4436653"/>
          </a:xfrm>
        </p:spPr>
        <p:txBody>
          <a:bodyPr>
            <a:normAutofit/>
          </a:bodyPr>
          <a:lstStyle/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Проанализировано 86129 записей о развитии НР, из них валидных 66482 сообщения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77,19%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При этом описание НР и подозреваемого МНН содержалось в 75334 сообщениях (87,47%), что позволило использовать методы поиска сигналов и с использованием </a:t>
            </a:r>
            <a:r>
              <a:rPr lang="ru-RU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невалидных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сообщений. 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рекомендуемые методы определения степени достоверности показали низкую степень согласованности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 методами (𝛋 = 0,188 для КЛ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WHO-UMC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𝛋 = 0,237 для Н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vs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WHO-UMC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сигналов методами диспропорциональности (</a:t>
            </a:r>
            <a:r>
              <a:rPr lang="e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ROR, PRR, RRR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имели преимущество по времени выполнения (трудозатратам) перед более сложными методами </a:t>
            </a:r>
            <a:r>
              <a:rPr lang="e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BCPNN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GPS</a:t>
            </a:r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которые, согласно опубликованным данным, показывают превосходство при использовании в малых наборах данных. </a:t>
            </a:r>
          </a:p>
          <a:p>
            <a:pPr marL="0" indent="0" algn="just">
              <a:buNone/>
            </a:pPr>
            <a:endParaRPr lang="ru-RU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Picture background">
            <a:extLst>
              <a:ext uri="{FF2B5EF4-FFF2-40B4-BE49-F238E27FC236}">
                <a16:creationId xmlns:a16="http://schemas.microsoft.com/office/drawing/2014/main" id="{71580AA0-1186-40FA-89C5-CA6293CF94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0299" y="59112"/>
            <a:ext cx="2576010" cy="84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9563258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329</TotalTime>
  <Words>1003</Words>
  <Application>Microsoft Office PowerPoint</Application>
  <PresentationFormat>Широкоэкранный</PresentationFormat>
  <Paragraphs>85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Ретро</vt:lpstr>
      <vt:lpstr>Презентация PowerPoint</vt:lpstr>
      <vt:lpstr>Эволюция риска в фармаконадзоре</vt:lpstr>
      <vt:lpstr>Что такое СИГНАЛ?</vt:lpstr>
      <vt:lpstr>Цель</vt:lpstr>
      <vt:lpstr>Задачи</vt:lpstr>
      <vt:lpstr>Материалы и методы</vt:lpstr>
      <vt:lpstr>Методология работы с сигналами</vt:lpstr>
      <vt:lpstr>Количественные методы. Диспропорциональность репортирования</vt:lpstr>
      <vt:lpstr>Результат</vt:lpstr>
      <vt:lpstr>Результат</vt:lpstr>
      <vt:lpstr>Количественные методы. Диспропорциональность репортирования</vt:lpstr>
      <vt:lpstr>Примеры наиболее важных выявленных сигналов</vt:lpstr>
      <vt:lpstr>Заключение и выводы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Нежелательные явления: анализ данных и их влияние на клиническую практику</dc:title>
  <dc:creator>Анна Мешкова</dc:creator>
  <cp:lastModifiedBy>Anna Neneleva</cp:lastModifiedBy>
  <cp:revision>50</cp:revision>
  <dcterms:created xsi:type="dcterms:W3CDTF">2024-11-28T05:56:42Z</dcterms:created>
  <dcterms:modified xsi:type="dcterms:W3CDTF">2024-12-05T15:19:18Z</dcterms:modified>
</cp:coreProperties>
</file>